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7" r:id="rId1"/>
  </p:sldMasterIdLst>
  <p:notesMasterIdLst>
    <p:notesMasterId r:id="rId48"/>
  </p:notesMasterIdLst>
  <p:sldIdLst>
    <p:sldId id="409" r:id="rId2"/>
    <p:sldId id="368" r:id="rId3"/>
    <p:sldId id="404" r:id="rId4"/>
    <p:sldId id="397" r:id="rId5"/>
    <p:sldId id="399" r:id="rId6"/>
    <p:sldId id="401" r:id="rId7"/>
    <p:sldId id="411" r:id="rId8"/>
    <p:sldId id="398" r:id="rId9"/>
    <p:sldId id="412" r:id="rId10"/>
    <p:sldId id="400" r:id="rId11"/>
    <p:sldId id="403" r:id="rId12"/>
    <p:sldId id="410" r:id="rId13"/>
    <p:sldId id="413" r:id="rId14"/>
    <p:sldId id="414" r:id="rId15"/>
    <p:sldId id="402" r:id="rId16"/>
    <p:sldId id="415" r:id="rId17"/>
    <p:sldId id="416" r:id="rId18"/>
    <p:sldId id="417" r:id="rId19"/>
    <p:sldId id="418" r:id="rId20"/>
    <p:sldId id="406" r:id="rId21"/>
    <p:sldId id="419" r:id="rId22"/>
    <p:sldId id="407" r:id="rId23"/>
    <p:sldId id="421" r:id="rId24"/>
    <p:sldId id="422" r:id="rId25"/>
    <p:sldId id="408" r:id="rId26"/>
    <p:sldId id="370" r:id="rId27"/>
    <p:sldId id="371" r:id="rId28"/>
    <p:sldId id="395" r:id="rId29"/>
    <p:sldId id="372" r:id="rId30"/>
    <p:sldId id="373" r:id="rId31"/>
    <p:sldId id="374" r:id="rId32"/>
    <p:sldId id="375" r:id="rId33"/>
    <p:sldId id="376" r:id="rId34"/>
    <p:sldId id="377" r:id="rId35"/>
    <p:sldId id="378" r:id="rId36"/>
    <p:sldId id="381" r:id="rId37"/>
    <p:sldId id="382" r:id="rId38"/>
    <p:sldId id="394" r:id="rId39"/>
    <p:sldId id="396" r:id="rId40"/>
    <p:sldId id="386" r:id="rId41"/>
    <p:sldId id="387" r:id="rId42"/>
    <p:sldId id="388" r:id="rId43"/>
    <p:sldId id="389" r:id="rId44"/>
    <p:sldId id="391" r:id="rId45"/>
    <p:sldId id="392" r:id="rId46"/>
    <p:sldId id="393"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234" y="108"/>
      </p:cViewPr>
      <p:guideLst>
        <p:guide orient="horz" pos="2160"/>
        <p:guide pos="2880"/>
      </p:guideLst>
    </p:cSldViewPr>
  </p:slideViewPr>
  <p:outlineViewPr>
    <p:cViewPr>
      <p:scale>
        <a:sx n="33" d="100"/>
        <a:sy n="33" d="100"/>
      </p:scale>
      <p:origin x="42" y="159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5C29538-87EB-240B-1CE0-D7264E3EF62C}"/>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xmlns="" id="{ABAC716E-B3A7-BD39-675D-6A73653BCA7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35FAD641-DF84-473A-A252-878347D4EB27}" type="datetime1">
              <a:rPr lang="en-US" altLang="en-US"/>
              <a:pPr>
                <a:defRPr/>
              </a:pPr>
              <a:t>12/12/2023</a:t>
            </a:fld>
            <a:endParaRPr lang="en-US" altLang="en-US"/>
          </a:p>
        </p:txBody>
      </p:sp>
      <p:sp>
        <p:nvSpPr>
          <p:cNvPr id="4" name="Slide Image Placeholder 3">
            <a:extLst>
              <a:ext uri="{FF2B5EF4-FFF2-40B4-BE49-F238E27FC236}">
                <a16:creationId xmlns:a16="http://schemas.microsoft.com/office/drawing/2014/main" xmlns="" id="{3F8A3664-64D9-0FC3-9364-853F22941098}"/>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xmlns="" id="{B9B28B67-9375-31F6-8E8C-75C87F69331E}"/>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xmlns="" id="{272B492D-A3A4-19BB-1AE2-A9BF55A06D8A}"/>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xmlns="" id="{2207F902-CC60-8DB5-37E3-BA29BAAA4AA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fld id="{6229695B-1248-4767-B50A-02ED2B3863C5}" type="slidenum">
              <a:rPr lang="en-US" altLang="en-US"/>
              <a:pPr/>
              <a:t>‹#›</a:t>
            </a:fld>
            <a:endParaRPr lang="en-US" altLang="en-US"/>
          </a:p>
        </p:txBody>
      </p:sp>
    </p:spTree>
    <p:extLst>
      <p:ext uri="{BB962C8B-B14F-4D97-AF65-F5344CB8AC3E}">
        <p14:creationId xmlns:p14="http://schemas.microsoft.com/office/powerpoint/2010/main" val="1363351417"/>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C6BFA1F-4283-03CA-F322-97EB3CB9E4C1}"/>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xmlns="" id="{6C6B9DBC-20F0-9F83-8286-E74E5E52512A}"/>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xmlns="" id="{F9EC1B62-D432-552A-B7AC-7004A4FCA929}"/>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822960" y="758952"/>
            <a:ext cx="75438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xmlns="" id="{DF6AFAF3-7DDE-AA85-09E9-57AE2DC12D1B}"/>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xmlns="" id="{D89B1E0E-85DE-0084-E6AB-65B005EFDB9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xmlns="" id="{29C07FAE-123E-0862-E073-7FC7F9777D91}"/>
              </a:ext>
            </a:extLst>
          </p:cNvPr>
          <p:cNvSpPr>
            <a:spLocks noGrp="1"/>
          </p:cNvSpPr>
          <p:nvPr>
            <p:ph type="sldNum" sz="quarter" idx="12"/>
          </p:nvPr>
        </p:nvSpPr>
        <p:spPr/>
        <p:txBody>
          <a:bodyPr/>
          <a:lstStyle>
            <a:lvl1pPr>
              <a:defRPr/>
            </a:lvl1pPr>
          </a:lstStyle>
          <a:p>
            <a:fld id="{8948CA8F-8E29-4925-87B1-EBC5BC2FBB76}" type="slidenum">
              <a:rPr lang="en-US" altLang="en-US"/>
              <a:pPr/>
              <a:t>‹#›</a:t>
            </a:fld>
            <a:endParaRPr lang="en-US" altLang="en-US"/>
          </a:p>
        </p:txBody>
      </p:sp>
    </p:spTree>
    <p:extLst>
      <p:ext uri="{BB962C8B-B14F-4D97-AF65-F5344CB8AC3E}">
        <p14:creationId xmlns:p14="http://schemas.microsoft.com/office/powerpoint/2010/main" val="222883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57E2EB6-3E72-9EA5-40F3-B48FC3679E4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xmlns="" id="{1E2A4500-1F79-59F8-0FB8-F46E6983AF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DA87B356-6FDC-B42C-F31E-A3678A65EE4B}"/>
              </a:ext>
            </a:extLst>
          </p:cNvPr>
          <p:cNvSpPr>
            <a:spLocks noGrp="1"/>
          </p:cNvSpPr>
          <p:nvPr>
            <p:ph type="sldNum" sz="quarter" idx="12"/>
          </p:nvPr>
        </p:nvSpPr>
        <p:spPr/>
        <p:txBody>
          <a:bodyPr/>
          <a:lstStyle>
            <a:lvl1pPr>
              <a:defRPr/>
            </a:lvl1pPr>
          </a:lstStyle>
          <a:p>
            <a:fld id="{C4063793-4841-427D-8058-85D72E22DAB8}" type="slidenum">
              <a:rPr lang="en-US" altLang="en-US"/>
              <a:pPr/>
              <a:t>‹#›</a:t>
            </a:fld>
            <a:endParaRPr lang="en-US" altLang="en-US"/>
          </a:p>
        </p:txBody>
      </p:sp>
    </p:spTree>
    <p:extLst>
      <p:ext uri="{BB962C8B-B14F-4D97-AF65-F5344CB8AC3E}">
        <p14:creationId xmlns:p14="http://schemas.microsoft.com/office/powerpoint/2010/main" val="151906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286DE17C-6431-2EC9-C75F-318ECABDE629}"/>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xmlns="" id="{B1225A71-1663-A5F4-4BA3-B1D98A9F36CA}"/>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xmlns="" id="{8DF13F9C-36EA-D98B-668B-DEB86326BFA6}"/>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xmlns="" id="{A11429A6-7FDA-FD31-948B-619C054347AB}"/>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xmlns="" id="{71D7BD67-17F7-ED8A-4297-7E6910D6E555}"/>
              </a:ext>
            </a:extLst>
          </p:cNvPr>
          <p:cNvSpPr>
            <a:spLocks noGrp="1"/>
          </p:cNvSpPr>
          <p:nvPr>
            <p:ph type="sldNum" sz="quarter" idx="12"/>
          </p:nvPr>
        </p:nvSpPr>
        <p:spPr/>
        <p:txBody>
          <a:bodyPr/>
          <a:lstStyle>
            <a:lvl1pPr>
              <a:defRPr/>
            </a:lvl1pPr>
          </a:lstStyle>
          <a:p>
            <a:fld id="{7B6983A6-FA0C-496D-A673-4737ECA5DAD3}" type="slidenum">
              <a:rPr lang="en-US" altLang="en-US"/>
              <a:pPr/>
              <a:t>‹#›</a:t>
            </a:fld>
            <a:endParaRPr lang="en-US" altLang="en-US"/>
          </a:p>
        </p:txBody>
      </p:sp>
    </p:spTree>
    <p:extLst>
      <p:ext uri="{BB962C8B-B14F-4D97-AF65-F5344CB8AC3E}">
        <p14:creationId xmlns:p14="http://schemas.microsoft.com/office/powerpoint/2010/main" val="1640881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72818100-F47B-4D90-2EFB-6149EA265A53}"/>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xmlns="" id="{3054F92E-DCE8-49AE-33EE-CA29F6EBF4D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C9C0F902-D755-98E9-AF8C-C338762C4708}"/>
              </a:ext>
            </a:extLst>
          </p:cNvPr>
          <p:cNvSpPr>
            <a:spLocks noGrp="1"/>
          </p:cNvSpPr>
          <p:nvPr>
            <p:ph type="sldNum" sz="quarter" idx="12"/>
          </p:nvPr>
        </p:nvSpPr>
        <p:spPr/>
        <p:txBody>
          <a:bodyPr/>
          <a:lstStyle>
            <a:lvl1pPr>
              <a:defRPr/>
            </a:lvl1pPr>
          </a:lstStyle>
          <a:p>
            <a:fld id="{F9CBC8F6-220F-49E9-AE13-37ECAE860BCD}" type="slidenum">
              <a:rPr lang="en-US" altLang="en-US"/>
              <a:pPr/>
              <a:t>‹#›</a:t>
            </a:fld>
            <a:endParaRPr lang="en-US" altLang="en-US"/>
          </a:p>
        </p:txBody>
      </p:sp>
    </p:spTree>
    <p:extLst>
      <p:ext uri="{BB962C8B-B14F-4D97-AF65-F5344CB8AC3E}">
        <p14:creationId xmlns:p14="http://schemas.microsoft.com/office/powerpoint/2010/main" val="559899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9FCBB06-2129-9748-2A77-16A6CF7D27A2}"/>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xmlns="" id="{5A2C5D40-1194-9522-20B8-6421C3B248F8}"/>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a:extLst>
              <a:ext uri="{FF2B5EF4-FFF2-40B4-BE49-F238E27FC236}">
                <a16:creationId xmlns:a16="http://schemas.microsoft.com/office/drawing/2014/main" xmlns="" id="{E9DBC91D-44EE-8B10-6A89-107879CEC01F}"/>
              </a:ext>
            </a:extLst>
          </p:cNvPr>
          <p:cNvCxnSpPr/>
          <p:nvPr/>
        </p:nvCxnSpPr>
        <p:spPr>
          <a:xfrm>
            <a:off x="906463" y="4343400"/>
            <a:ext cx="740568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22960" y="758952"/>
            <a:ext cx="75438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xmlns="" id="{A575BDB5-B61B-92CF-6D53-49BBF3845D28}"/>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xmlns="" id="{BAD52C93-622F-E599-4131-97999143781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xmlns="" id="{EB46CB2C-81A2-7515-3AFD-F6A386C018DF}"/>
              </a:ext>
            </a:extLst>
          </p:cNvPr>
          <p:cNvSpPr>
            <a:spLocks noGrp="1"/>
          </p:cNvSpPr>
          <p:nvPr>
            <p:ph type="sldNum" sz="quarter" idx="12"/>
          </p:nvPr>
        </p:nvSpPr>
        <p:spPr/>
        <p:txBody>
          <a:bodyPr/>
          <a:lstStyle>
            <a:lvl1pPr>
              <a:defRPr/>
            </a:lvl1pPr>
          </a:lstStyle>
          <a:p>
            <a:fld id="{E431EE75-62F9-4B0F-A903-C374B3E462F5}" type="slidenum">
              <a:rPr lang="en-US" altLang="en-US"/>
              <a:pPr/>
              <a:t>‹#›</a:t>
            </a:fld>
            <a:endParaRPr lang="en-US" altLang="en-US"/>
          </a:p>
        </p:txBody>
      </p:sp>
    </p:spTree>
    <p:extLst>
      <p:ext uri="{BB962C8B-B14F-4D97-AF65-F5344CB8AC3E}">
        <p14:creationId xmlns:p14="http://schemas.microsoft.com/office/powerpoint/2010/main" val="222002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xmlns="" id="{520E53FC-C22A-C3F3-B598-DB5302295F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xmlns="" id="{6230D5E9-67AE-AC48-9B85-88FB10B00A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xmlns="" id="{E3904A52-E954-C1B8-4099-8E688EDCD456}"/>
              </a:ext>
            </a:extLst>
          </p:cNvPr>
          <p:cNvSpPr>
            <a:spLocks noGrp="1"/>
          </p:cNvSpPr>
          <p:nvPr>
            <p:ph type="sldNum" sz="quarter" idx="12"/>
          </p:nvPr>
        </p:nvSpPr>
        <p:spPr/>
        <p:txBody>
          <a:bodyPr/>
          <a:lstStyle>
            <a:lvl1pPr>
              <a:defRPr/>
            </a:lvl1pPr>
          </a:lstStyle>
          <a:p>
            <a:fld id="{DDD0FC62-8FB9-438B-BF6C-8D466B23D610}" type="slidenum">
              <a:rPr lang="en-US" altLang="en-US"/>
              <a:pPr/>
              <a:t>‹#›</a:t>
            </a:fld>
            <a:endParaRPr lang="en-US" altLang="en-US"/>
          </a:p>
        </p:txBody>
      </p:sp>
    </p:spTree>
    <p:extLst>
      <p:ext uri="{BB962C8B-B14F-4D97-AF65-F5344CB8AC3E}">
        <p14:creationId xmlns:p14="http://schemas.microsoft.com/office/powerpoint/2010/main" val="1996112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3">
            <a:extLst>
              <a:ext uri="{FF2B5EF4-FFF2-40B4-BE49-F238E27FC236}">
                <a16:creationId xmlns:a16="http://schemas.microsoft.com/office/drawing/2014/main" xmlns="" id="{A1FEFF7A-F91E-F503-2E32-D552140598A8}"/>
              </a:ext>
            </a:extLst>
          </p:cNvPr>
          <p:cNvSpPr>
            <a:spLocks noGrp="1"/>
          </p:cNvSpPr>
          <p:nvPr>
            <p:ph type="dt" sz="half" idx="10"/>
          </p:nvPr>
        </p:nvSpPr>
        <p:spPr/>
        <p:txBody>
          <a:bodyPr/>
          <a:lstStyle>
            <a:lvl1pPr>
              <a:defRPr/>
            </a:lvl1pPr>
          </a:lstStyle>
          <a:p>
            <a:pPr>
              <a:defRPr/>
            </a:pPr>
            <a:endParaRPr lang="en-US"/>
          </a:p>
        </p:txBody>
      </p:sp>
      <p:sp>
        <p:nvSpPr>
          <p:cNvPr id="7" name="Footer Placeholder 4">
            <a:extLst>
              <a:ext uri="{FF2B5EF4-FFF2-40B4-BE49-F238E27FC236}">
                <a16:creationId xmlns:a16="http://schemas.microsoft.com/office/drawing/2014/main" xmlns="" id="{4DD30669-D7EC-498C-6E21-3B103D1FDA72}"/>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5">
            <a:extLst>
              <a:ext uri="{FF2B5EF4-FFF2-40B4-BE49-F238E27FC236}">
                <a16:creationId xmlns:a16="http://schemas.microsoft.com/office/drawing/2014/main" xmlns="" id="{B7C54B40-8768-F344-4C78-73F9B6449021}"/>
              </a:ext>
            </a:extLst>
          </p:cNvPr>
          <p:cNvSpPr>
            <a:spLocks noGrp="1"/>
          </p:cNvSpPr>
          <p:nvPr>
            <p:ph type="sldNum" sz="quarter" idx="12"/>
          </p:nvPr>
        </p:nvSpPr>
        <p:spPr/>
        <p:txBody>
          <a:bodyPr/>
          <a:lstStyle>
            <a:lvl1pPr>
              <a:defRPr/>
            </a:lvl1pPr>
          </a:lstStyle>
          <a:p>
            <a:fld id="{3328D241-0BA4-43E1-B283-AC081E3B65D1}" type="slidenum">
              <a:rPr lang="en-US" altLang="en-US"/>
              <a:pPr/>
              <a:t>‹#›</a:t>
            </a:fld>
            <a:endParaRPr lang="en-US" altLang="en-US"/>
          </a:p>
        </p:txBody>
      </p:sp>
    </p:spTree>
    <p:extLst>
      <p:ext uri="{BB962C8B-B14F-4D97-AF65-F5344CB8AC3E}">
        <p14:creationId xmlns:p14="http://schemas.microsoft.com/office/powerpoint/2010/main" val="279893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xmlns="" id="{EA713DBD-4F72-F7A7-A528-95D00E0C9C63}"/>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xmlns="" id="{3BC68131-B73D-9060-D1A7-789BB814973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xmlns="" id="{EEC22F55-9A80-52CB-2344-EAC4061AC4D1}"/>
              </a:ext>
            </a:extLst>
          </p:cNvPr>
          <p:cNvSpPr>
            <a:spLocks noGrp="1"/>
          </p:cNvSpPr>
          <p:nvPr>
            <p:ph type="sldNum" sz="quarter" idx="12"/>
          </p:nvPr>
        </p:nvSpPr>
        <p:spPr/>
        <p:txBody>
          <a:bodyPr/>
          <a:lstStyle>
            <a:lvl1pPr>
              <a:defRPr/>
            </a:lvl1pPr>
          </a:lstStyle>
          <a:p>
            <a:fld id="{AAFE7438-F843-4E43-8C81-ADD51B99C30C}" type="slidenum">
              <a:rPr lang="en-US" altLang="en-US"/>
              <a:pPr/>
              <a:t>‹#›</a:t>
            </a:fld>
            <a:endParaRPr lang="en-US" altLang="en-US"/>
          </a:p>
        </p:txBody>
      </p:sp>
    </p:spTree>
    <p:extLst>
      <p:ext uri="{BB962C8B-B14F-4D97-AF65-F5344CB8AC3E}">
        <p14:creationId xmlns:p14="http://schemas.microsoft.com/office/powerpoint/2010/main" val="72241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7261F72-C1D0-B5ED-8333-74C862590DC9}"/>
              </a:ext>
            </a:extLst>
          </p:cNvPr>
          <p:cNvSpPr/>
          <p:nvPr/>
        </p:nvSpPr>
        <p:spPr>
          <a:xfrm>
            <a:off x="3175" y="6400800"/>
            <a:ext cx="9140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xmlns="" id="{CCA43BC9-43C3-C346-427B-08280C64DCA3}"/>
              </a:ext>
            </a:extLst>
          </p:cNvPr>
          <p:cNvSpPr/>
          <p:nvPr/>
        </p:nvSpPr>
        <p:spPr>
          <a:xfrm>
            <a:off x="0" y="6334125"/>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a:extLst>
              <a:ext uri="{FF2B5EF4-FFF2-40B4-BE49-F238E27FC236}">
                <a16:creationId xmlns:a16="http://schemas.microsoft.com/office/drawing/2014/main" xmlns="" id="{9FC87079-EFA7-DA0A-54F1-96F6D79E8E76}"/>
              </a:ext>
            </a:extLst>
          </p:cNvPr>
          <p:cNvSpPr>
            <a:spLocks noGrp="1"/>
          </p:cNvSpPr>
          <p:nvPr>
            <p:ph type="dt" sz="half" idx="10"/>
          </p:nvPr>
        </p:nvSpPr>
        <p:spPr/>
        <p:txBody>
          <a:bodyPr/>
          <a:lstStyle>
            <a:lvl1pPr>
              <a:defRPr/>
            </a:lvl1pPr>
          </a:lstStyle>
          <a:p>
            <a:pPr>
              <a:defRPr/>
            </a:pPr>
            <a:endParaRPr lang="en-US"/>
          </a:p>
        </p:txBody>
      </p:sp>
      <p:sp>
        <p:nvSpPr>
          <p:cNvPr id="5" name="Footer Placeholder 7">
            <a:extLst>
              <a:ext uri="{FF2B5EF4-FFF2-40B4-BE49-F238E27FC236}">
                <a16:creationId xmlns:a16="http://schemas.microsoft.com/office/drawing/2014/main" xmlns="" id="{22638C38-9100-EADF-BBAD-C323A226DB47}"/>
              </a:ext>
            </a:extLst>
          </p:cNvPr>
          <p:cNvSpPr>
            <a:spLocks noGrp="1"/>
          </p:cNvSpPr>
          <p:nvPr>
            <p:ph type="ftr" sz="quarter" idx="11"/>
          </p:nvPr>
        </p:nvSpPr>
        <p:spPr/>
        <p:txBody>
          <a:bodyPr/>
          <a:lstStyle>
            <a:lvl1pPr>
              <a:defRPr>
                <a:solidFill>
                  <a:srgbClr val="FFFFFF"/>
                </a:solidFill>
              </a:defRPr>
            </a:lvl1pPr>
          </a:lstStyle>
          <a:p>
            <a:pPr>
              <a:defRPr/>
            </a:pPr>
            <a:endParaRPr lang="en-US"/>
          </a:p>
        </p:txBody>
      </p:sp>
      <p:sp>
        <p:nvSpPr>
          <p:cNvPr id="6" name="Slide Number Placeholder 8">
            <a:extLst>
              <a:ext uri="{FF2B5EF4-FFF2-40B4-BE49-F238E27FC236}">
                <a16:creationId xmlns:a16="http://schemas.microsoft.com/office/drawing/2014/main" xmlns="" id="{7903EEF9-D482-FE0F-AD43-2D1BACF482C3}"/>
              </a:ext>
            </a:extLst>
          </p:cNvPr>
          <p:cNvSpPr>
            <a:spLocks noGrp="1"/>
          </p:cNvSpPr>
          <p:nvPr>
            <p:ph type="sldNum" sz="quarter" idx="12"/>
          </p:nvPr>
        </p:nvSpPr>
        <p:spPr/>
        <p:txBody>
          <a:bodyPr/>
          <a:lstStyle>
            <a:lvl1pPr>
              <a:defRPr/>
            </a:lvl1pPr>
          </a:lstStyle>
          <a:p>
            <a:fld id="{A42D6525-64AA-4DD9-A7AD-E380A87F4A32}" type="slidenum">
              <a:rPr lang="en-US" altLang="en-US"/>
              <a:pPr/>
              <a:t>‹#›</a:t>
            </a:fld>
            <a:endParaRPr lang="en-US" altLang="en-US"/>
          </a:p>
        </p:txBody>
      </p:sp>
    </p:spTree>
    <p:extLst>
      <p:ext uri="{BB962C8B-B14F-4D97-AF65-F5344CB8AC3E}">
        <p14:creationId xmlns:p14="http://schemas.microsoft.com/office/powerpoint/2010/main" val="133577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56788E45-A540-91BF-E77C-E53867A3F4AE}"/>
              </a:ext>
            </a:extLst>
          </p:cNvPr>
          <p:cNvSpPr/>
          <p:nvPr/>
        </p:nvSpPr>
        <p:spPr>
          <a:xfrm>
            <a:off x="0" y="0"/>
            <a:ext cx="30384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xmlns="" id="{64424AC5-522A-1C79-4345-5CC05BED841D}"/>
              </a:ext>
            </a:extLst>
          </p:cNvPr>
          <p:cNvSpPr/>
          <p:nvPr/>
        </p:nvSpPr>
        <p:spPr>
          <a:xfrm>
            <a:off x="3030538" y="0"/>
            <a:ext cx="476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xmlns="" id="{65314C58-A690-6FAB-651D-0404CA6CBB94}"/>
              </a:ext>
            </a:extLst>
          </p:cNvPr>
          <p:cNvSpPr>
            <a:spLocks noGrp="1"/>
          </p:cNvSpPr>
          <p:nvPr>
            <p:ph type="dt" sz="half" idx="10"/>
          </p:nvPr>
        </p:nvSpPr>
        <p:spPr>
          <a:xfrm>
            <a:off x="349250" y="6459538"/>
            <a:ext cx="1963738" cy="365125"/>
          </a:xfrm>
        </p:spPr>
        <p:txBody>
          <a:bodyPr/>
          <a:lstStyle>
            <a:lvl1pPr algn="l">
              <a:defRPr/>
            </a:lvl1pPr>
          </a:lstStyle>
          <a:p>
            <a:pPr>
              <a:defRPr/>
            </a:pPr>
            <a:endParaRPr lang="en-US"/>
          </a:p>
        </p:txBody>
      </p:sp>
      <p:sp>
        <p:nvSpPr>
          <p:cNvPr id="8" name="Footer Placeholder 5">
            <a:extLst>
              <a:ext uri="{FF2B5EF4-FFF2-40B4-BE49-F238E27FC236}">
                <a16:creationId xmlns:a16="http://schemas.microsoft.com/office/drawing/2014/main" xmlns="" id="{84CE4ACD-68D2-9B4C-6C12-5F0BC07081B8}"/>
              </a:ext>
            </a:extLst>
          </p:cNvPr>
          <p:cNvSpPr>
            <a:spLocks noGrp="1"/>
          </p:cNvSpPr>
          <p:nvPr>
            <p:ph type="ftr" sz="quarter" idx="11"/>
          </p:nvPr>
        </p:nvSpPr>
        <p:spPr>
          <a:xfrm>
            <a:off x="3600450" y="6459538"/>
            <a:ext cx="3486150" cy="365125"/>
          </a:xfrm>
        </p:spPr>
        <p:txBody>
          <a:bodyPr/>
          <a:lstStyle>
            <a:lvl1pPr algn="l">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xmlns="" id="{CB619C60-0C4B-907A-F863-60A71B8E1A92}"/>
              </a:ext>
            </a:extLst>
          </p:cNvPr>
          <p:cNvSpPr>
            <a:spLocks noGrp="1"/>
          </p:cNvSpPr>
          <p:nvPr>
            <p:ph type="sldNum" sz="quarter" idx="12"/>
          </p:nvPr>
        </p:nvSpPr>
        <p:spPr/>
        <p:txBody>
          <a:bodyPr/>
          <a:lstStyle>
            <a:lvl1pPr>
              <a:defRPr>
                <a:solidFill>
                  <a:schemeClr val="tx2"/>
                </a:solidFill>
              </a:defRPr>
            </a:lvl1pPr>
          </a:lstStyle>
          <a:p>
            <a:fld id="{FD854128-9AAE-450A-9612-D3DCD41B0C8D}" type="slidenum">
              <a:rPr lang="en-US" altLang="en-US"/>
              <a:pPr/>
              <a:t>‹#›</a:t>
            </a:fld>
            <a:endParaRPr lang="en-US" altLang="en-US"/>
          </a:p>
        </p:txBody>
      </p:sp>
    </p:spTree>
    <p:extLst>
      <p:ext uri="{BB962C8B-B14F-4D97-AF65-F5344CB8AC3E}">
        <p14:creationId xmlns:p14="http://schemas.microsoft.com/office/powerpoint/2010/main" val="250213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387C969-F454-6D8A-A958-AD806154435A}"/>
              </a:ext>
            </a:extLst>
          </p:cNvPr>
          <p:cNvSpPr/>
          <p:nvPr/>
        </p:nvSpPr>
        <p:spPr>
          <a:xfrm>
            <a:off x="0" y="4953000"/>
            <a:ext cx="9142413"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xmlns="" id="{48AE5F68-9A0C-D00B-BF23-E7AEFA773E86}"/>
              </a:ext>
            </a:extLst>
          </p:cNvPr>
          <p:cNvSpPr/>
          <p:nvPr/>
        </p:nvSpPr>
        <p:spPr>
          <a:xfrm>
            <a:off x="0" y="4914900"/>
            <a:ext cx="9142413"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a:extLst>
              <a:ext uri="{FF2B5EF4-FFF2-40B4-BE49-F238E27FC236}">
                <a16:creationId xmlns:a16="http://schemas.microsoft.com/office/drawing/2014/main" xmlns="" id="{4D1F5FB7-0EB2-1FC4-07EB-5DE25EE6C34E}"/>
              </a:ext>
            </a:extLst>
          </p:cNvPr>
          <p:cNvSpPr>
            <a:spLocks noGrp="1"/>
          </p:cNvSpPr>
          <p:nvPr>
            <p:ph type="dt" sz="half" idx="10"/>
          </p:nvPr>
        </p:nvSpPr>
        <p:spPr/>
        <p:txBody>
          <a:bodyPr/>
          <a:lstStyle>
            <a:lvl1pPr>
              <a:defRPr/>
            </a:lvl1pPr>
          </a:lstStyle>
          <a:p>
            <a:pPr>
              <a:defRPr/>
            </a:pPr>
            <a:endParaRPr lang="en-US"/>
          </a:p>
        </p:txBody>
      </p:sp>
      <p:sp>
        <p:nvSpPr>
          <p:cNvPr id="8" name="Footer Placeholder 5">
            <a:extLst>
              <a:ext uri="{FF2B5EF4-FFF2-40B4-BE49-F238E27FC236}">
                <a16:creationId xmlns:a16="http://schemas.microsoft.com/office/drawing/2014/main" xmlns="" id="{4CEB63BA-260E-C867-1782-67D6CC95F41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6">
            <a:extLst>
              <a:ext uri="{FF2B5EF4-FFF2-40B4-BE49-F238E27FC236}">
                <a16:creationId xmlns:a16="http://schemas.microsoft.com/office/drawing/2014/main" xmlns="" id="{7D3C64D6-DBDC-CD9F-4425-6552E68D6EED}"/>
              </a:ext>
            </a:extLst>
          </p:cNvPr>
          <p:cNvSpPr>
            <a:spLocks noGrp="1"/>
          </p:cNvSpPr>
          <p:nvPr>
            <p:ph type="sldNum" sz="quarter" idx="12"/>
          </p:nvPr>
        </p:nvSpPr>
        <p:spPr/>
        <p:txBody>
          <a:bodyPr/>
          <a:lstStyle>
            <a:lvl1pPr>
              <a:defRPr/>
            </a:lvl1pPr>
          </a:lstStyle>
          <a:p>
            <a:fld id="{36D04839-E97E-4934-AD29-AD6B454CA6B7}" type="slidenum">
              <a:rPr lang="en-US" altLang="en-US"/>
              <a:pPr/>
              <a:t>‹#›</a:t>
            </a:fld>
            <a:endParaRPr lang="en-US" altLang="en-US"/>
          </a:p>
        </p:txBody>
      </p:sp>
    </p:spTree>
    <p:extLst>
      <p:ext uri="{BB962C8B-B14F-4D97-AF65-F5344CB8AC3E}">
        <p14:creationId xmlns:p14="http://schemas.microsoft.com/office/powerpoint/2010/main" val="344765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AC24C788-6327-B130-E5AC-F3F82336A051}"/>
              </a:ext>
            </a:extLst>
          </p:cNvPr>
          <p:cNvSpPr/>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xmlns="" id="{6CC5F3B8-591E-E636-A7BA-1FECA827FA92}"/>
              </a:ext>
            </a:extLst>
          </p:cNvPr>
          <p:cNvSpPr/>
          <p:nvPr/>
        </p:nvSpPr>
        <p:spPr>
          <a:xfrm>
            <a:off x="0" y="6334125"/>
            <a:ext cx="9144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a:extLst>
              <a:ext uri="{FF2B5EF4-FFF2-40B4-BE49-F238E27FC236}">
                <a16:creationId xmlns:a16="http://schemas.microsoft.com/office/drawing/2014/main" xmlns="" id="{CE2A6DD1-5BE0-3201-B434-4525CB5A844B}"/>
              </a:ext>
            </a:extLst>
          </p:cNvPr>
          <p:cNvSpPr>
            <a:spLocks noGrp="1"/>
          </p:cNvSpPr>
          <p:nvPr>
            <p:ph type="title"/>
          </p:nvPr>
        </p:nvSpPr>
        <p:spPr>
          <a:xfrm>
            <a:off x="822325" y="287338"/>
            <a:ext cx="75438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a:extLst>
              <a:ext uri="{FF2B5EF4-FFF2-40B4-BE49-F238E27FC236}">
                <a16:creationId xmlns:a16="http://schemas.microsoft.com/office/drawing/2014/main" xmlns="" id="{0FBE6F0F-0347-71E5-1987-EAB1AFC6F772}"/>
              </a:ext>
            </a:extLst>
          </p:cNvPr>
          <p:cNvSpPr>
            <a:spLocks noGrp="1"/>
          </p:cNvSpPr>
          <p:nvPr>
            <p:ph type="body" idx="1"/>
          </p:nvPr>
        </p:nvSpPr>
        <p:spPr bwMode="auto">
          <a:xfrm>
            <a:off x="822325" y="1846263"/>
            <a:ext cx="7543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xmlns="" id="{C66466CF-EB46-293F-87CF-A69E2A529956}"/>
              </a:ext>
            </a:extLst>
          </p:cNvPr>
          <p:cNvSpPr>
            <a:spLocks noGrp="1"/>
          </p:cNvSpPr>
          <p:nvPr>
            <p:ph type="dt" sz="half" idx="2"/>
          </p:nvPr>
        </p:nvSpPr>
        <p:spPr>
          <a:xfrm>
            <a:off x="822325" y="6459538"/>
            <a:ext cx="1854200" cy="365125"/>
          </a:xfrm>
          <a:prstGeom prst="rect">
            <a:avLst/>
          </a:prstGeom>
        </p:spPr>
        <p:txBody>
          <a:bodyPr vert="horz" lIns="91440" tIns="45720" rIns="91440" bIns="45720" rtlCol="0" anchor="ctr"/>
          <a:lstStyle>
            <a:lvl1pPr algn="l">
              <a:defRPr sz="900">
                <a:solidFill>
                  <a:srgbClr val="FFFFFF"/>
                </a:solidFill>
              </a:defRPr>
            </a:lvl1pPr>
          </a:lstStyle>
          <a:p>
            <a:pPr>
              <a:defRPr/>
            </a:pPr>
            <a:endParaRPr lang="en-US"/>
          </a:p>
        </p:txBody>
      </p:sp>
      <p:sp>
        <p:nvSpPr>
          <p:cNvPr id="5" name="Footer Placeholder 4">
            <a:extLst>
              <a:ext uri="{FF2B5EF4-FFF2-40B4-BE49-F238E27FC236}">
                <a16:creationId xmlns:a16="http://schemas.microsoft.com/office/drawing/2014/main" xmlns="" id="{FCAB27C4-B9DD-0002-1BE1-BA5EBBD3D4C3}"/>
              </a:ext>
            </a:extLst>
          </p:cNvPr>
          <p:cNvSpPr>
            <a:spLocks noGrp="1"/>
          </p:cNvSpPr>
          <p:nvPr>
            <p:ph type="ftr" sz="quarter" idx="3"/>
          </p:nvPr>
        </p:nvSpPr>
        <p:spPr>
          <a:xfrm>
            <a:off x="2765425" y="6459538"/>
            <a:ext cx="3616325"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endParaRPr lang="en-US"/>
          </a:p>
        </p:txBody>
      </p:sp>
      <p:sp>
        <p:nvSpPr>
          <p:cNvPr id="6" name="Slide Number Placeholder 5">
            <a:extLst>
              <a:ext uri="{FF2B5EF4-FFF2-40B4-BE49-F238E27FC236}">
                <a16:creationId xmlns:a16="http://schemas.microsoft.com/office/drawing/2014/main" xmlns="" id="{AAFBE7A6-5747-4603-4BF7-D6637256860F}"/>
              </a:ext>
            </a:extLst>
          </p:cNvPr>
          <p:cNvSpPr>
            <a:spLocks noGrp="1"/>
          </p:cNvSpPr>
          <p:nvPr>
            <p:ph type="sldNum" sz="quarter" idx="4"/>
          </p:nvPr>
        </p:nvSpPr>
        <p:spPr>
          <a:xfrm>
            <a:off x="7424738" y="6459538"/>
            <a:ext cx="98425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FFFFFF"/>
                </a:solidFill>
              </a:defRPr>
            </a:lvl1pPr>
          </a:lstStyle>
          <a:p>
            <a:fld id="{38BE34B7-9BC9-45F8-822D-F3B6590FCA05}" type="slidenum">
              <a:rPr lang="en-US" altLang="en-US"/>
              <a:pPr/>
              <a:t>‹#›</a:t>
            </a:fld>
            <a:endParaRPr lang="en-US" altLang="en-US"/>
          </a:p>
        </p:txBody>
      </p:sp>
      <p:cxnSp>
        <p:nvCxnSpPr>
          <p:cNvPr id="10" name="Straight Connector 9">
            <a:extLst>
              <a:ext uri="{FF2B5EF4-FFF2-40B4-BE49-F238E27FC236}">
                <a16:creationId xmlns:a16="http://schemas.microsoft.com/office/drawing/2014/main" xmlns="" id="{4594192B-1607-4C6A-1643-CB5816C58EAB}"/>
              </a:ext>
            </a:extLst>
          </p:cNvPr>
          <p:cNvCxnSpPr/>
          <p:nvPr/>
        </p:nvCxnSpPr>
        <p:spPr>
          <a:xfrm>
            <a:off x="895350" y="1738313"/>
            <a:ext cx="747553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40" r:id="rId1"/>
    <p:sldLayoutId id="2147483935" r:id="rId2"/>
    <p:sldLayoutId id="2147483941" r:id="rId3"/>
    <p:sldLayoutId id="2147483936" r:id="rId4"/>
    <p:sldLayoutId id="2147483937" r:id="rId5"/>
    <p:sldLayoutId id="2147483938" r:id="rId6"/>
    <p:sldLayoutId id="2147483942" r:id="rId7"/>
    <p:sldLayoutId id="2147483943" r:id="rId8"/>
    <p:sldLayoutId id="2147483944" r:id="rId9"/>
    <p:sldLayoutId id="2147483939" r:id="rId10"/>
    <p:sldLayoutId id="2147483945" r:id="rId11"/>
  </p:sldLayoutIdLst>
  <p:txStyles>
    <p:titleStyle>
      <a:lvl1pPr algn="l" rtl="0" fontAlgn="base">
        <a:lnSpc>
          <a:spcPct val="85000"/>
        </a:lnSpc>
        <a:spcBef>
          <a:spcPct val="0"/>
        </a:spcBef>
        <a:spcAft>
          <a:spcPct val="0"/>
        </a:spcAft>
        <a:defRPr sz="4800" kern="1200" spc="-50">
          <a:solidFill>
            <a:srgbClr val="404040"/>
          </a:solidFill>
          <a:latin typeface="+mj-lt"/>
          <a:ea typeface="+mj-ea"/>
          <a:cs typeface="+mj-cs"/>
        </a:defRPr>
      </a:lvl1pPr>
      <a:lvl2pPr algn="l" rtl="0" fontAlgn="base">
        <a:lnSpc>
          <a:spcPct val="85000"/>
        </a:lnSpc>
        <a:spcBef>
          <a:spcPct val="0"/>
        </a:spcBef>
        <a:spcAft>
          <a:spcPct val="0"/>
        </a:spcAft>
        <a:defRPr sz="4800">
          <a:solidFill>
            <a:srgbClr val="404040"/>
          </a:solidFill>
          <a:latin typeface="Calibri Light" panose="020F0302020204030204" pitchFamily="34" charset="0"/>
        </a:defRPr>
      </a:lvl2pPr>
      <a:lvl3pPr algn="l" rtl="0" fontAlgn="base">
        <a:lnSpc>
          <a:spcPct val="85000"/>
        </a:lnSpc>
        <a:spcBef>
          <a:spcPct val="0"/>
        </a:spcBef>
        <a:spcAft>
          <a:spcPct val="0"/>
        </a:spcAft>
        <a:defRPr sz="4800">
          <a:solidFill>
            <a:srgbClr val="404040"/>
          </a:solidFill>
          <a:latin typeface="Calibri Light" panose="020F0302020204030204" pitchFamily="34" charset="0"/>
        </a:defRPr>
      </a:lvl3pPr>
      <a:lvl4pPr algn="l" rtl="0" fontAlgn="base">
        <a:lnSpc>
          <a:spcPct val="85000"/>
        </a:lnSpc>
        <a:spcBef>
          <a:spcPct val="0"/>
        </a:spcBef>
        <a:spcAft>
          <a:spcPct val="0"/>
        </a:spcAft>
        <a:defRPr sz="4800">
          <a:solidFill>
            <a:srgbClr val="404040"/>
          </a:solidFill>
          <a:latin typeface="Calibri Light" panose="020F0302020204030204" pitchFamily="34" charset="0"/>
        </a:defRPr>
      </a:lvl4pPr>
      <a:lvl5pPr algn="l" rtl="0" fontAlgn="base">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1.png"/><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8.wmf"/><Relationship Id="rId4" Type="http://schemas.openxmlformats.org/officeDocument/2006/relationships/oleObject" Target="../embeddings/oleObject1.bin"/><Relationship Id="rId9" Type="http://schemas.openxmlformats.org/officeDocument/2006/relationships/image" Target="../media/image30.wmf"/></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atascience.hubs.vidyard.com/watch/CYfbzzj57RPfCwoMnEHD4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27C0E26-9C11-E1F0-9095-E74B632A65CD}"/>
              </a:ext>
            </a:extLst>
          </p:cNvPr>
          <p:cNvSpPr>
            <a:spLocks noGrp="1"/>
          </p:cNvSpPr>
          <p:nvPr>
            <p:ph idx="1"/>
          </p:nvPr>
        </p:nvSpPr>
        <p:spPr>
          <a:xfrm>
            <a:off x="457200" y="533400"/>
            <a:ext cx="8229600" cy="5597525"/>
          </a:xfrm>
        </p:spPr>
        <p:txBody>
          <a:bodyPr rtlCol="0">
            <a:normAutofit/>
          </a:bodyPr>
          <a:lstStyle/>
          <a:p>
            <a:pPr marL="91440" indent="-91440" algn="ctr" fontAlgn="auto">
              <a:defRPr/>
            </a:pPr>
            <a:endParaRPr lang="en-GB" sz="5400" dirty="0">
              <a:solidFill>
                <a:schemeClr val="tx1">
                  <a:lumMod val="75000"/>
                  <a:lumOff val="25000"/>
                </a:schemeClr>
              </a:solidFill>
            </a:endParaRPr>
          </a:p>
          <a:p>
            <a:pPr marL="91440" indent="-91440" algn="ctr" fontAlgn="auto">
              <a:defRPr/>
            </a:pPr>
            <a:endParaRPr lang="en-GB" sz="5400" dirty="0">
              <a:solidFill>
                <a:schemeClr val="tx1">
                  <a:lumMod val="75000"/>
                  <a:lumOff val="25000"/>
                </a:schemeClr>
              </a:solidFill>
            </a:endParaRPr>
          </a:p>
          <a:p>
            <a:pPr marL="91440" indent="-91440" algn="ctr" fontAlgn="auto">
              <a:defRPr/>
            </a:pPr>
            <a:r>
              <a:rPr lang="en-GB" sz="5400" dirty="0">
                <a:solidFill>
                  <a:schemeClr val="tx1">
                    <a:lumMod val="75000"/>
                    <a:lumOff val="25000"/>
                  </a:schemeClr>
                </a:solidFill>
              </a:rPr>
              <a:t>Lecture </a:t>
            </a:r>
            <a:r>
              <a:rPr lang="en-GB" sz="5400" dirty="0">
                <a:solidFill>
                  <a:schemeClr val="tx1">
                    <a:lumMod val="75000"/>
                    <a:lumOff val="25000"/>
                  </a:schemeClr>
                </a:solidFill>
              </a:rPr>
              <a:t>9</a:t>
            </a:r>
            <a:endParaRPr lang="en-GB" sz="5400" dirty="0">
              <a:solidFill>
                <a:schemeClr val="tx1">
                  <a:lumMod val="75000"/>
                  <a:lumOff val="25000"/>
                </a:schemeClr>
              </a:solidFill>
            </a:endParaRPr>
          </a:p>
          <a:p>
            <a:pPr marL="91440" indent="-91440" algn="r" fontAlgn="auto">
              <a:defRPr/>
            </a:pPr>
            <a:r>
              <a:rPr lang="en-GB" sz="5400" dirty="0">
                <a:solidFill>
                  <a:schemeClr val="tx1">
                    <a:lumMod val="75000"/>
                    <a:lumOff val="25000"/>
                  </a:schemeClr>
                </a:solidFill>
              </a:rPr>
              <a:t>Convolution Neural Network</a:t>
            </a:r>
          </a:p>
          <a:p>
            <a:pPr lvl="8" algn="r">
              <a:defRPr/>
            </a:pPr>
            <a:endParaRPr lang="en-GB" sz="3200" dirty="0"/>
          </a:p>
          <a:p>
            <a:pPr marL="1471400" lvl="8" indent="0" algn="r">
              <a:buFont typeface="Calibri" pitchFamily="34" charset="0"/>
              <a:buNone/>
              <a:defRPr/>
            </a:pPr>
            <a:r>
              <a:rPr lang="en-GB" sz="3200" dirty="0">
                <a:latin typeface="Arial Narrow" panose="020B0606020202030204" pitchFamily="34" charset="0"/>
              </a:rPr>
              <a:t>By: </a:t>
            </a:r>
            <a:r>
              <a:rPr lang="en-GB" sz="3200" dirty="0" err="1">
                <a:latin typeface="Arial Narrow" panose="020B0606020202030204" pitchFamily="34" charset="0"/>
              </a:rPr>
              <a:t>Rabiya</a:t>
            </a:r>
            <a:r>
              <a:rPr lang="en-GB" sz="3200" dirty="0">
                <a:latin typeface="Arial Narrow" panose="020B0606020202030204" pitchFamily="34" charset="0"/>
              </a:rPr>
              <a:t> Tahir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xmlns="" id="{28BE37B1-27F5-72CC-FAEE-9FD0648B6001}"/>
              </a:ext>
            </a:extLst>
          </p:cNvPr>
          <p:cNvSpPr>
            <a:spLocks noGrp="1"/>
          </p:cNvSpPr>
          <p:nvPr>
            <p:ph type="title"/>
          </p:nvPr>
        </p:nvSpPr>
        <p:spPr/>
        <p:txBody>
          <a:bodyPr/>
          <a:lstStyle/>
          <a:p>
            <a:pPr fontAlgn="auto">
              <a:spcAft>
                <a:spcPts val="0"/>
              </a:spcAft>
              <a:defRPr/>
            </a:pPr>
            <a:r>
              <a:rPr lang="en-GB" altLang="en-US">
                <a:solidFill>
                  <a:schemeClr val="tx1">
                    <a:lumMod val="75000"/>
                    <a:lumOff val="25000"/>
                  </a:schemeClr>
                </a:solidFill>
              </a:rPr>
              <a:t>Illustration of Convolution Operation</a:t>
            </a:r>
          </a:p>
        </p:txBody>
      </p:sp>
      <p:pic>
        <p:nvPicPr>
          <p:cNvPr id="16387" name="Content Placeholder 3">
            <a:extLst>
              <a:ext uri="{FF2B5EF4-FFF2-40B4-BE49-F238E27FC236}">
                <a16:creationId xmlns:a16="http://schemas.microsoft.com/office/drawing/2014/main" xmlns="" id="{4DB24B37-736E-6C48-45B9-708C9CCBBE4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19275" y="1846263"/>
            <a:ext cx="5549900" cy="402272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xmlns="" id="{234E35B8-A94B-874B-3C28-F65AC0DDDE4E}"/>
              </a:ext>
            </a:extLst>
          </p:cNvPr>
          <p:cNvSpPr>
            <a:spLocks noGrp="1"/>
          </p:cNvSpPr>
          <p:nvPr>
            <p:ph type="title"/>
          </p:nvPr>
        </p:nvSpPr>
        <p:spPr/>
        <p:txBody>
          <a:bodyPr/>
          <a:lstStyle/>
          <a:p>
            <a:pPr algn="ctr" fontAlgn="auto">
              <a:spcAft>
                <a:spcPts val="0"/>
              </a:spcAft>
              <a:defRPr/>
            </a:pPr>
            <a:r>
              <a:rPr lang="en-GB" altLang="en-US" sz="4000">
                <a:solidFill>
                  <a:schemeClr val="tx1">
                    <a:lumMod val="75000"/>
                    <a:lumOff val="25000"/>
                  </a:schemeClr>
                </a:solidFill>
              </a:rPr>
              <a:t>Activation Map</a:t>
            </a:r>
            <a:endParaRPr lang="en-GB" altLang="en-US">
              <a:solidFill>
                <a:schemeClr val="tx1">
                  <a:lumMod val="75000"/>
                  <a:lumOff val="25000"/>
                </a:schemeClr>
              </a:solidFill>
            </a:endParaRPr>
          </a:p>
        </p:txBody>
      </p:sp>
      <p:pic>
        <p:nvPicPr>
          <p:cNvPr id="18435" name="Content Placeholder 3">
            <a:extLst>
              <a:ext uri="{FF2B5EF4-FFF2-40B4-BE49-F238E27FC236}">
                <a16:creationId xmlns:a16="http://schemas.microsoft.com/office/drawing/2014/main" xmlns="" id="{0E43FE78-960D-5EED-4543-A19F7F0BF1C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36788" y="1846263"/>
            <a:ext cx="4714875" cy="4022725"/>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40379" y="1469052"/>
            <a:ext cx="7332014" cy="1721644"/>
          </a:xfrm>
          <a:prstGeom prst="rect">
            <a:avLst/>
          </a:prstGeom>
        </p:spPr>
      </p:pic>
      <p:pic>
        <p:nvPicPr>
          <p:cNvPr id="2" name="Picture 1"/>
          <p:cNvPicPr>
            <a:picLocks noChangeAspect="1"/>
          </p:cNvPicPr>
          <p:nvPr/>
        </p:nvPicPr>
        <p:blipFill>
          <a:blip r:embed="rId3"/>
          <a:stretch>
            <a:fillRect/>
          </a:stretch>
        </p:blipFill>
        <p:spPr>
          <a:xfrm>
            <a:off x="1740379" y="3190695"/>
            <a:ext cx="7332014" cy="2257425"/>
          </a:xfrm>
          <a:prstGeom prst="rect">
            <a:avLst/>
          </a:prstGeom>
        </p:spPr>
      </p:pic>
      <p:pic>
        <p:nvPicPr>
          <p:cNvPr id="5" name="Picture 4"/>
          <p:cNvPicPr>
            <a:picLocks noChangeAspect="1"/>
          </p:cNvPicPr>
          <p:nvPr/>
        </p:nvPicPr>
        <p:blipFill>
          <a:blip r:embed="rId4"/>
          <a:stretch>
            <a:fillRect/>
          </a:stretch>
        </p:blipFill>
        <p:spPr>
          <a:xfrm>
            <a:off x="113086" y="1857038"/>
            <a:ext cx="1578769" cy="1571625"/>
          </a:xfrm>
          <a:prstGeom prst="rect">
            <a:avLst/>
          </a:prstGeom>
        </p:spPr>
      </p:pic>
    </p:spTree>
    <p:extLst>
      <p:ext uri="{BB962C8B-B14F-4D97-AF65-F5344CB8AC3E}">
        <p14:creationId xmlns:p14="http://schemas.microsoft.com/office/powerpoint/2010/main" val="1528235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70368" y="1066801"/>
            <a:ext cx="8195756" cy="4455686"/>
          </a:xfrm>
          <a:prstGeom prst="rect">
            <a:avLst/>
          </a:prstGeom>
        </p:spPr>
      </p:pic>
    </p:spTree>
    <p:extLst>
      <p:ext uri="{BB962C8B-B14F-4D97-AF65-F5344CB8AC3E}">
        <p14:creationId xmlns:p14="http://schemas.microsoft.com/office/powerpoint/2010/main" val="320154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22325" y="1066800"/>
            <a:ext cx="7543800" cy="4495885"/>
          </a:xfrm>
          <a:prstGeom prst="rect">
            <a:avLst/>
          </a:prstGeom>
        </p:spPr>
      </p:pic>
    </p:spTree>
    <p:extLst>
      <p:ext uri="{BB962C8B-B14F-4D97-AF65-F5344CB8AC3E}">
        <p14:creationId xmlns:p14="http://schemas.microsoft.com/office/powerpoint/2010/main" val="3608747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xmlns="" id="{CAE3BB3B-593F-DD1D-2D8E-B170FC1A6B18}"/>
              </a:ext>
            </a:extLst>
          </p:cNvPr>
          <p:cNvSpPr>
            <a:spLocks noGrp="1"/>
          </p:cNvSpPr>
          <p:nvPr>
            <p:ph type="title"/>
          </p:nvPr>
        </p:nvSpPr>
        <p:spPr/>
        <p:txBody>
          <a:bodyPr/>
          <a:lstStyle/>
          <a:p>
            <a:pPr algn="ctr" fontAlgn="auto">
              <a:spcAft>
                <a:spcPts val="0"/>
              </a:spcAft>
              <a:defRPr/>
            </a:pPr>
            <a:r>
              <a:rPr lang="en-GB" altLang="en-US">
                <a:solidFill>
                  <a:schemeClr val="tx1">
                    <a:lumMod val="75000"/>
                    <a:lumOff val="25000"/>
                  </a:schemeClr>
                </a:solidFill>
              </a:rPr>
              <a:t>Stride</a:t>
            </a:r>
          </a:p>
        </p:txBody>
      </p:sp>
      <p:sp>
        <p:nvSpPr>
          <p:cNvPr id="17411" name="Content Placeholder 2">
            <a:extLst>
              <a:ext uri="{FF2B5EF4-FFF2-40B4-BE49-F238E27FC236}">
                <a16:creationId xmlns:a16="http://schemas.microsoft.com/office/drawing/2014/main" xmlns="" id="{A823E9CC-8065-6660-0EC8-AA699282C727}"/>
              </a:ext>
            </a:extLst>
          </p:cNvPr>
          <p:cNvSpPr>
            <a:spLocks noGrp="1"/>
          </p:cNvSpPr>
          <p:nvPr>
            <p:ph idx="1"/>
          </p:nvPr>
        </p:nvSpPr>
        <p:spPr/>
        <p:txBody>
          <a:bodyPr/>
          <a:lstStyle/>
          <a:p>
            <a:r>
              <a:rPr lang="en-GB" altLang="en-US" sz="2800"/>
              <a:t>During the forward pass, the kernel slides across the height and width of the image-producing the image representation of that receptive region. </a:t>
            </a:r>
          </a:p>
          <a:p>
            <a:r>
              <a:rPr lang="en-GB" altLang="en-US" sz="2800"/>
              <a:t>This produces a two-dimensional representation of the image known as an </a:t>
            </a:r>
            <a:r>
              <a:rPr lang="en-GB" altLang="en-US" sz="2800" b="1"/>
              <a:t>activation map </a:t>
            </a:r>
            <a:r>
              <a:rPr lang="en-GB" altLang="en-US" sz="2800"/>
              <a:t>that gives the response of the kernel at each spatial position of the image. </a:t>
            </a:r>
          </a:p>
          <a:p>
            <a:r>
              <a:rPr lang="en-GB" altLang="en-US" sz="2800"/>
              <a:t>The sliding size of the kernel is called a </a:t>
            </a:r>
            <a:r>
              <a:rPr lang="en-GB" altLang="en-US" sz="2800" b="1"/>
              <a:t>Stride.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22325" y="1143000"/>
            <a:ext cx="7543800" cy="4629449"/>
          </a:xfrm>
          <a:prstGeom prst="rect">
            <a:avLst/>
          </a:prstGeom>
        </p:spPr>
      </p:pic>
    </p:spTree>
    <p:extLst>
      <p:ext uri="{BB962C8B-B14F-4D97-AF65-F5344CB8AC3E}">
        <p14:creationId xmlns:p14="http://schemas.microsoft.com/office/powerpoint/2010/main" val="483607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4356" y="1896666"/>
            <a:ext cx="8015288" cy="3064669"/>
          </a:xfrm>
          <a:prstGeom prst="rect">
            <a:avLst/>
          </a:prstGeom>
        </p:spPr>
      </p:pic>
    </p:spTree>
    <p:extLst>
      <p:ext uri="{BB962C8B-B14F-4D97-AF65-F5344CB8AC3E}">
        <p14:creationId xmlns:p14="http://schemas.microsoft.com/office/powerpoint/2010/main" val="2347387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3641" y="1539478"/>
            <a:ext cx="8036719" cy="3779044"/>
          </a:xfrm>
          <a:prstGeom prst="rect">
            <a:avLst/>
          </a:prstGeom>
        </p:spPr>
      </p:pic>
    </p:spTree>
    <p:extLst>
      <p:ext uri="{BB962C8B-B14F-4D97-AF65-F5344CB8AC3E}">
        <p14:creationId xmlns:p14="http://schemas.microsoft.com/office/powerpoint/2010/main" val="2139765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5603935" y="2493090"/>
            <a:ext cx="2514600" cy="1957388"/>
          </a:xfrm>
          <a:prstGeom prst="rect">
            <a:avLst/>
          </a:prstGeom>
        </p:spPr>
      </p:pic>
      <p:pic>
        <p:nvPicPr>
          <p:cNvPr id="5" name="Content Placeholder 4"/>
          <p:cNvPicPr>
            <a:picLocks noGrp="1" noChangeAspect="1"/>
          </p:cNvPicPr>
          <p:nvPr>
            <p:ph idx="1"/>
          </p:nvPr>
        </p:nvPicPr>
        <p:blipFill>
          <a:blip r:embed="rId3"/>
          <a:stretch>
            <a:fillRect/>
          </a:stretch>
        </p:blipFill>
        <p:spPr>
          <a:xfrm>
            <a:off x="628650" y="1131094"/>
            <a:ext cx="4975285" cy="3263504"/>
          </a:xfrm>
          <a:prstGeom prst="rect">
            <a:avLst/>
          </a:prstGeom>
        </p:spPr>
      </p:pic>
      <p:sp>
        <p:nvSpPr>
          <p:cNvPr id="6" name="TextBox 5"/>
          <p:cNvSpPr txBox="1"/>
          <p:nvPr/>
        </p:nvSpPr>
        <p:spPr>
          <a:xfrm>
            <a:off x="5802342" y="4661499"/>
            <a:ext cx="1657351" cy="369332"/>
          </a:xfrm>
          <a:prstGeom prst="rect">
            <a:avLst/>
          </a:prstGeom>
          <a:noFill/>
        </p:spPr>
        <p:txBody>
          <a:bodyPr wrap="square" rtlCol="0">
            <a:spAutoFit/>
          </a:bodyPr>
          <a:lstStyle/>
          <a:p>
            <a:pPr algn="ctr"/>
            <a:r>
              <a:rPr lang="en-US" b="1" dirty="0" smtClean="0"/>
              <a:t>Output</a:t>
            </a:r>
            <a:endParaRPr lang="en-US" b="1" dirty="0"/>
          </a:p>
        </p:txBody>
      </p:sp>
    </p:spTree>
    <p:extLst>
      <p:ext uri="{BB962C8B-B14F-4D97-AF65-F5344CB8AC3E}">
        <p14:creationId xmlns:p14="http://schemas.microsoft.com/office/powerpoint/2010/main" val="29455819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xmlns="" id="{01DC23C4-0DEE-3604-E9FD-08013D62547E}"/>
              </a:ext>
            </a:extLst>
          </p:cNvPr>
          <p:cNvSpPr>
            <a:spLocks noGrp="1"/>
          </p:cNvSpPr>
          <p:nvPr>
            <p:ph type="title"/>
          </p:nvPr>
        </p:nvSpPr>
        <p:spPr/>
        <p:txBody>
          <a:bodyPr/>
          <a:lstStyle/>
          <a:p>
            <a:pPr fontAlgn="auto">
              <a:spcAft>
                <a:spcPts val="0"/>
              </a:spcAft>
              <a:defRPr/>
            </a:pPr>
            <a:r>
              <a:rPr lang="en-US" altLang="en-US">
                <a:solidFill>
                  <a:schemeClr val="tx1">
                    <a:lumMod val="75000"/>
                    <a:lumOff val="25000"/>
                  </a:schemeClr>
                </a:solidFill>
              </a:rPr>
              <a:t> Smaller Network: CNN</a:t>
            </a:r>
          </a:p>
        </p:txBody>
      </p:sp>
      <p:sp>
        <p:nvSpPr>
          <p:cNvPr id="3" name="Content Placeholder 2">
            <a:extLst>
              <a:ext uri="{FF2B5EF4-FFF2-40B4-BE49-F238E27FC236}">
                <a16:creationId xmlns:a16="http://schemas.microsoft.com/office/drawing/2014/main" xmlns="" id="{FA5EAFA6-D878-6487-2B26-CB1A76DA5E0A}"/>
              </a:ext>
            </a:extLst>
          </p:cNvPr>
          <p:cNvSpPr>
            <a:spLocks noGrp="1"/>
          </p:cNvSpPr>
          <p:nvPr>
            <p:ph idx="1"/>
          </p:nvPr>
        </p:nvSpPr>
        <p:spPr/>
        <p:txBody>
          <a:bodyPr/>
          <a:lstStyle/>
          <a:p>
            <a:r>
              <a:rPr lang="en-US" altLang="en-US" sz="2400"/>
              <a:t>We know it is good to learn a small model.</a:t>
            </a:r>
          </a:p>
          <a:p>
            <a:r>
              <a:rPr lang="en-US" altLang="en-US" sz="2400"/>
              <a:t>From this fully connected model, do we really need all the edges? </a:t>
            </a:r>
          </a:p>
          <a:p>
            <a:r>
              <a:rPr lang="en-US" altLang="en-US" sz="2400"/>
              <a:t>Can some of these be shared?</a:t>
            </a:r>
          </a:p>
        </p:txBody>
      </p:sp>
      <p:pic>
        <p:nvPicPr>
          <p:cNvPr id="9220" name="Picture 3">
            <a:extLst>
              <a:ext uri="{FF2B5EF4-FFF2-40B4-BE49-F238E27FC236}">
                <a16:creationId xmlns:a16="http://schemas.microsoft.com/office/drawing/2014/main" xmlns="" id="{C31B7193-083D-F619-7035-4444AB0ECB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29000"/>
            <a:ext cx="67056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xmlns="" id="{F0ABD159-333D-63E8-5EE0-39D62D11A9D5}"/>
              </a:ext>
            </a:extLst>
          </p:cNvPr>
          <p:cNvSpPr>
            <a:spLocks noGrp="1"/>
          </p:cNvSpPr>
          <p:nvPr>
            <p:ph type="title"/>
          </p:nvPr>
        </p:nvSpPr>
        <p:spPr/>
        <p:txBody>
          <a:bodyPr>
            <a:normAutofit fontScale="90000"/>
          </a:bodyPr>
          <a:lstStyle/>
          <a:p>
            <a:pPr algn="ctr" fontAlgn="auto">
              <a:spcAft>
                <a:spcPts val="0"/>
              </a:spcAft>
              <a:defRPr/>
            </a:pPr>
            <a:r>
              <a:rPr lang="en-GB" altLang="en-US">
                <a:solidFill>
                  <a:schemeClr val="tx1">
                    <a:lumMod val="75000"/>
                    <a:lumOff val="25000"/>
                  </a:schemeClr>
                </a:solidFill>
              </a:rPr>
              <a:t/>
            </a:r>
            <a:br>
              <a:rPr lang="en-GB" altLang="en-US">
                <a:solidFill>
                  <a:schemeClr val="tx1">
                    <a:lumMod val="75000"/>
                    <a:lumOff val="25000"/>
                  </a:schemeClr>
                </a:solidFill>
              </a:rPr>
            </a:br>
            <a:r>
              <a:rPr lang="en-GB" altLang="en-US">
                <a:solidFill>
                  <a:schemeClr val="tx1">
                    <a:lumMod val="75000"/>
                    <a:lumOff val="25000"/>
                  </a:schemeClr>
                </a:solidFill>
              </a:rPr>
              <a:t>Pooling Layer</a:t>
            </a:r>
            <a:br>
              <a:rPr lang="en-GB" altLang="en-US">
                <a:solidFill>
                  <a:schemeClr val="tx1">
                    <a:lumMod val="75000"/>
                    <a:lumOff val="25000"/>
                  </a:schemeClr>
                </a:solidFill>
              </a:rPr>
            </a:br>
            <a:endParaRPr lang="en-GB" altLang="en-US">
              <a:solidFill>
                <a:schemeClr val="tx1">
                  <a:lumMod val="75000"/>
                  <a:lumOff val="25000"/>
                </a:schemeClr>
              </a:solidFill>
            </a:endParaRPr>
          </a:p>
        </p:txBody>
      </p:sp>
      <p:sp>
        <p:nvSpPr>
          <p:cNvPr id="19459" name="Content Placeholder 2">
            <a:extLst>
              <a:ext uri="{FF2B5EF4-FFF2-40B4-BE49-F238E27FC236}">
                <a16:creationId xmlns:a16="http://schemas.microsoft.com/office/drawing/2014/main" xmlns="" id="{E6A58B4D-EF4D-B18A-0A9D-4EF07335A5F7}"/>
              </a:ext>
            </a:extLst>
          </p:cNvPr>
          <p:cNvSpPr>
            <a:spLocks noGrp="1"/>
          </p:cNvSpPr>
          <p:nvPr>
            <p:ph idx="1"/>
          </p:nvPr>
        </p:nvSpPr>
        <p:spPr/>
        <p:txBody>
          <a:bodyPr/>
          <a:lstStyle/>
          <a:p>
            <a:pPr algn="just"/>
            <a:r>
              <a:rPr lang="en-GB" altLang="en-US" sz="2800"/>
              <a:t>The pooling layer replaces the output of the network at certain locations by deriving a summary statistic of the nearby outputs. </a:t>
            </a:r>
          </a:p>
          <a:p>
            <a:pPr algn="just"/>
            <a:r>
              <a:rPr lang="en-GB" altLang="en-US" sz="2800"/>
              <a:t>This helps in reducing the spatial size of the representation, which decreases the required amount of computation and weights. </a:t>
            </a:r>
          </a:p>
          <a:p>
            <a:pPr algn="just"/>
            <a:r>
              <a:rPr lang="en-GB" altLang="en-US" sz="2800"/>
              <a:t>The pooling operation is processed on every slice of the representation individually.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Pooling</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t> Max Pooling</a:t>
            </a:r>
          </a:p>
          <a:p>
            <a:pPr>
              <a:buFont typeface="Wingdings" panose="05000000000000000000" pitchFamily="2" charset="2"/>
              <a:buChar char="q"/>
            </a:pPr>
            <a:r>
              <a:rPr lang="en-US" dirty="0" smtClean="0"/>
              <a:t>Average Pooling</a:t>
            </a:r>
            <a:endParaRPr lang="en-US" dirty="0"/>
          </a:p>
        </p:txBody>
      </p:sp>
    </p:spTree>
    <p:extLst>
      <p:ext uri="{BB962C8B-B14F-4D97-AF65-F5344CB8AC3E}">
        <p14:creationId xmlns:p14="http://schemas.microsoft.com/office/powerpoint/2010/main" val="2316972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xmlns="" id="{DE5A8AC3-3B11-B2AC-F62A-A697E96328BC}"/>
              </a:ext>
            </a:extLst>
          </p:cNvPr>
          <p:cNvSpPr>
            <a:spLocks noGrp="1"/>
          </p:cNvSpPr>
          <p:nvPr>
            <p:ph type="title"/>
          </p:nvPr>
        </p:nvSpPr>
        <p:spPr/>
        <p:txBody>
          <a:bodyPr/>
          <a:lstStyle/>
          <a:p>
            <a:pPr fontAlgn="auto">
              <a:spcAft>
                <a:spcPts val="0"/>
              </a:spcAft>
              <a:defRPr/>
            </a:pPr>
            <a:r>
              <a:rPr lang="en-GB" altLang="en-US">
                <a:solidFill>
                  <a:schemeClr val="tx1">
                    <a:lumMod val="75000"/>
                    <a:lumOff val="25000"/>
                  </a:schemeClr>
                </a:solidFill>
              </a:rPr>
              <a:t>Max Pooling Operation</a:t>
            </a:r>
          </a:p>
        </p:txBody>
      </p:sp>
      <p:pic>
        <p:nvPicPr>
          <p:cNvPr id="20483" name="Content Placeholder 3">
            <a:extLst>
              <a:ext uri="{FF2B5EF4-FFF2-40B4-BE49-F238E27FC236}">
                <a16:creationId xmlns:a16="http://schemas.microsoft.com/office/drawing/2014/main" xmlns="" id="{D7720515-0D68-17D8-DBD3-656A860FAE6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74838" y="2619375"/>
            <a:ext cx="5438775" cy="24765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4" y="287338"/>
            <a:ext cx="7559675" cy="627061"/>
          </a:xfrm>
        </p:spPr>
        <p:txBody>
          <a:bodyPr>
            <a:normAutofit fontScale="90000"/>
          </a:bodyPr>
          <a:lstStyle/>
          <a:p>
            <a:r>
              <a:rPr lang="en-US" dirty="0" smtClean="0"/>
              <a:t>Types of Pooling</a:t>
            </a:r>
            <a:endParaRPr lang="en-US" dirty="0"/>
          </a:p>
        </p:txBody>
      </p:sp>
      <p:pic>
        <p:nvPicPr>
          <p:cNvPr id="4" name="Picture 3"/>
          <p:cNvPicPr>
            <a:picLocks noChangeAspect="1"/>
          </p:cNvPicPr>
          <p:nvPr/>
        </p:nvPicPr>
        <p:blipFill>
          <a:blip r:embed="rId2"/>
          <a:stretch>
            <a:fillRect/>
          </a:stretch>
        </p:blipFill>
        <p:spPr>
          <a:xfrm>
            <a:off x="4984827" y="1295400"/>
            <a:ext cx="3930574" cy="3243263"/>
          </a:xfrm>
          <a:prstGeom prst="rect">
            <a:avLst/>
          </a:prstGeom>
        </p:spPr>
      </p:pic>
      <p:pic>
        <p:nvPicPr>
          <p:cNvPr id="5" name="Content Placeholder 4"/>
          <p:cNvPicPr>
            <a:picLocks noGrp="1" noChangeAspect="1"/>
          </p:cNvPicPr>
          <p:nvPr>
            <p:ph idx="1"/>
          </p:nvPr>
        </p:nvPicPr>
        <p:blipFill>
          <a:blip r:embed="rId3"/>
          <a:stretch>
            <a:fillRect/>
          </a:stretch>
        </p:blipFill>
        <p:spPr>
          <a:xfrm>
            <a:off x="-123083" y="1143000"/>
            <a:ext cx="5107909" cy="3947518"/>
          </a:xfrm>
          <a:prstGeom prst="rect">
            <a:avLst/>
          </a:prstGeom>
        </p:spPr>
      </p:pic>
    </p:spTree>
    <p:extLst>
      <p:ext uri="{BB962C8B-B14F-4D97-AF65-F5344CB8AC3E}">
        <p14:creationId xmlns:p14="http://schemas.microsoft.com/office/powerpoint/2010/main" val="57937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25" y="287339"/>
            <a:ext cx="7543800" cy="627062"/>
          </a:xfrm>
        </p:spPr>
        <p:txBody>
          <a:bodyPr>
            <a:normAutofit fontScale="90000"/>
          </a:bodyPr>
          <a:lstStyle/>
          <a:p>
            <a:r>
              <a:rPr lang="en-US" dirty="0" smtClean="0"/>
              <a:t>Flattening</a:t>
            </a:r>
            <a:endParaRPr lang="en-US" dirty="0"/>
          </a:p>
        </p:txBody>
      </p:sp>
      <p:pic>
        <p:nvPicPr>
          <p:cNvPr id="4" name="Content Placeholder 3"/>
          <p:cNvPicPr>
            <a:picLocks noGrp="1" noChangeAspect="1"/>
          </p:cNvPicPr>
          <p:nvPr>
            <p:ph idx="1"/>
          </p:nvPr>
        </p:nvPicPr>
        <p:blipFill>
          <a:blip r:embed="rId2"/>
          <a:stretch>
            <a:fillRect/>
          </a:stretch>
        </p:blipFill>
        <p:spPr>
          <a:xfrm>
            <a:off x="2514600" y="3192499"/>
            <a:ext cx="5862086" cy="2894238"/>
          </a:xfrm>
          <a:prstGeom prst="rect">
            <a:avLst/>
          </a:prstGeom>
        </p:spPr>
      </p:pic>
      <p:sp>
        <p:nvSpPr>
          <p:cNvPr id="5" name="Rectangle 4"/>
          <p:cNvSpPr/>
          <p:nvPr/>
        </p:nvSpPr>
        <p:spPr>
          <a:xfrm>
            <a:off x="785002" y="1676400"/>
            <a:ext cx="7139797" cy="1200329"/>
          </a:xfrm>
          <a:prstGeom prst="rect">
            <a:avLst/>
          </a:prstGeom>
        </p:spPr>
        <p:txBody>
          <a:bodyPr wrap="square">
            <a:spAutoFit/>
          </a:bodyPr>
          <a:lstStyle/>
          <a:p>
            <a:r>
              <a:rPr lang="en-US" dirty="0">
                <a:solidFill>
                  <a:srgbClr val="4D5156"/>
                </a:solidFill>
                <a:latin typeface="Google Sans"/>
              </a:rPr>
              <a:t>Flattening is </a:t>
            </a:r>
            <a:r>
              <a:rPr lang="en-US" dirty="0">
                <a:solidFill>
                  <a:srgbClr val="040C28"/>
                </a:solidFill>
                <a:latin typeface="Google Sans"/>
              </a:rPr>
              <a:t>used to convert all the resultant 2-Dimensional arrays from pooled feature maps into a single long continuous linear vector</a:t>
            </a:r>
            <a:r>
              <a:rPr lang="en-US" dirty="0">
                <a:solidFill>
                  <a:srgbClr val="4D5156"/>
                </a:solidFill>
                <a:latin typeface="Google Sans"/>
              </a:rPr>
              <a:t>. The flattened matrix is fed as input to the fully connected layer to classify the image.</a:t>
            </a:r>
            <a:endParaRPr lang="en-US" dirty="0"/>
          </a:p>
        </p:txBody>
      </p:sp>
    </p:spTree>
    <p:extLst>
      <p:ext uri="{BB962C8B-B14F-4D97-AF65-F5344CB8AC3E}">
        <p14:creationId xmlns:p14="http://schemas.microsoft.com/office/powerpoint/2010/main" val="3652742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26DEAF3D-9FF9-0B3F-1E39-9A584CA2DD0F}"/>
              </a:ext>
            </a:extLst>
          </p:cNvPr>
          <p:cNvSpPr>
            <a:spLocks noGrp="1"/>
          </p:cNvSpPr>
          <p:nvPr>
            <p:ph type="title"/>
          </p:nvPr>
        </p:nvSpPr>
        <p:spPr/>
        <p:txBody>
          <a:bodyPr>
            <a:normAutofit fontScale="90000"/>
          </a:bodyPr>
          <a:lstStyle/>
          <a:p>
            <a:pPr algn="ctr" fontAlgn="auto">
              <a:spcAft>
                <a:spcPts val="0"/>
              </a:spcAft>
              <a:defRPr/>
            </a:pPr>
            <a:r>
              <a:rPr lang="en-GB" altLang="en-US">
                <a:solidFill>
                  <a:schemeClr val="tx1">
                    <a:lumMod val="75000"/>
                    <a:lumOff val="25000"/>
                  </a:schemeClr>
                </a:solidFill>
              </a:rPr>
              <a:t/>
            </a:r>
            <a:br>
              <a:rPr lang="en-GB" altLang="en-US">
                <a:solidFill>
                  <a:schemeClr val="tx1">
                    <a:lumMod val="75000"/>
                    <a:lumOff val="25000"/>
                  </a:schemeClr>
                </a:solidFill>
              </a:rPr>
            </a:br>
            <a:r>
              <a:rPr lang="en-GB" altLang="en-US">
                <a:solidFill>
                  <a:schemeClr val="tx1">
                    <a:lumMod val="75000"/>
                    <a:lumOff val="25000"/>
                  </a:schemeClr>
                </a:solidFill>
              </a:rPr>
              <a:t>Fully Connected Layer</a:t>
            </a:r>
            <a:br>
              <a:rPr lang="en-GB" altLang="en-US">
                <a:solidFill>
                  <a:schemeClr val="tx1">
                    <a:lumMod val="75000"/>
                    <a:lumOff val="25000"/>
                  </a:schemeClr>
                </a:solidFill>
              </a:rPr>
            </a:br>
            <a:endParaRPr lang="en-GB" altLang="en-US">
              <a:solidFill>
                <a:schemeClr val="tx1">
                  <a:lumMod val="75000"/>
                  <a:lumOff val="25000"/>
                </a:schemeClr>
              </a:solidFill>
            </a:endParaRPr>
          </a:p>
        </p:txBody>
      </p:sp>
      <p:sp>
        <p:nvSpPr>
          <p:cNvPr id="3" name="Content Placeholder 2">
            <a:extLst>
              <a:ext uri="{FF2B5EF4-FFF2-40B4-BE49-F238E27FC236}">
                <a16:creationId xmlns:a16="http://schemas.microsoft.com/office/drawing/2014/main" xmlns="" id="{828BE842-4834-BE29-2CBF-BF20C2CA8FAE}"/>
              </a:ext>
            </a:extLst>
          </p:cNvPr>
          <p:cNvSpPr>
            <a:spLocks noGrp="1"/>
          </p:cNvSpPr>
          <p:nvPr>
            <p:ph idx="1"/>
          </p:nvPr>
        </p:nvSpPr>
        <p:spPr/>
        <p:txBody>
          <a:bodyPr rtlCol="0">
            <a:normAutofit/>
          </a:bodyPr>
          <a:lstStyle/>
          <a:p>
            <a:pPr marL="91440" indent="-91440" algn="just" fontAlgn="auto">
              <a:defRPr/>
            </a:pPr>
            <a:r>
              <a:rPr lang="en-GB" sz="2800" dirty="0">
                <a:solidFill>
                  <a:schemeClr val="tx1">
                    <a:lumMod val="75000"/>
                    <a:lumOff val="25000"/>
                  </a:schemeClr>
                </a:solidFill>
              </a:rPr>
              <a:t>Neurons in this layer have full connectivity with all neurons in the preceding and succeeding layer as seen in regular FCNN. This is why it can be computed as usual by a matrix multiplication followed by a bias effect.</a:t>
            </a:r>
          </a:p>
          <a:p>
            <a:pPr marL="91440" indent="-91440" algn="just" fontAlgn="auto">
              <a:defRPr/>
            </a:pPr>
            <a:r>
              <a:rPr lang="en-GB" sz="2800" dirty="0">
                <a:solidFill>
                  <a:schemeClr val="tx1">
                    <a:lumMod val="75000"/>
                    <a:lumOff val="25000"/>
                  </a:schemeClr>
                </a:solidFill>
              </a:rPr>
              <a:t>The FC layer helps to map the representation between the input and the output.</a:t>
            </a:r>
          </a:p>
          <a:p>
            <a:pPr marL="0" indent="0" fontAlgn="auto">
              <a:buFont typeface="Wingdings" panose="05000000000000000000" pitchFamily="2" charset="2"/>
              <a:buNone/>
              <a:defRPr/>
            </a:pPr>
            <a:endParaRPr lang="en-GB" dirty="0">
              <a:solidFill>
                <a:schemeClr val="tx1">
                  <a:lumMod val="75000"/>
                  <a:lumOff val="2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a:extLst>
              <a:ext uri="{FF2B5EF4-FFF2-40B4-BE49-F238E27FC236}">
                <a16:creationId xmlns:a16="http://schemas.microsoft.com/office/drawing/2014/main" xmlns="" id="{D8B8981F-23AA-416C-99EB-D860C06EDDF2}"/>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Consider learning an image:</a:t>
            </a:r>
            <a:endParaRPr lang="zh-TW" altLang="en-US">
              <a:solidFill>
                <a:schemeClr val="tx1">
                  <a:lumMod val="75000"/>
                  <a:lumOff val="25000"/>
                </a:schemeClr>
              </a:solidFill>
            </a:endParaRPr>
          </a:p>
        </p:txBody>
      </p:sp>
      <p:sp>
        <p:nvSpPr>
          <p:cNvPr id="22531" name="內容版面配置區 2">
            <a:extLst>
              <a:ext uri="{FF2B5EF4-FFF2-40B4-BE49-F238E27FC236}">
                <a16:creationId xmlns:a16="http://schemas.microsoft.com/office/drawing/2014/main" xmlns="" id="{2BC04311-4D0A-C447-01CB-A542126C31FB}"/>
              </a:ext>
            </a:extLst>
          </p:cNvPr>
          <p:cNvSpPr>
            <a:spLocks noGrp="1"/>
          </p:cNvSpPr>
          <p:nvPr>
            <p:ph idx="1"/>
          </p:nvPr>
        </p:nvSpPr>
        <p:spPr/>
        <p:txBody>
          <a:bodyPr/>
          <a:lstStyle/>
          <a:p>
            <a:r>
              <a:rPr lang="en-US" altLang="zh-TW">
                <a:cs typeface="新細明體" panose="02020500000000000000" pitchFamily="18" charset="-120"/>
              </a:rPr>
              <a:t>Some patterns are much smaller than the whole image</a:t>
            </a:r>
            <a:endParaRPr lang="zh-TW" altLang="en-US">
              <a:cs typeface="新細明體" panose="02020500000000000000" pitchFamily="18" charset="-120"/>
            </a:endParaRPr>
          </a:p>
        </p:txBody>
      </p:sp>
      <p:pic>
        <p:nvPicPr>
          <p:cNvPr id="22532" name="Picture 4" descr="https://upload.wikimedia.org/wikipedia/commons/5/5e/Silverbird_in_Murchison_Falls_National_Park,_Uganda.JPG">
            <a:extLst>
              <a:ext uri="{FF2B5EF4-FFF2-40B4-BE49-F238E27FC236}">
                <a16:creationId xmlns:a16="http://schemas.microsoft.com/office/drawing/2014/main" xmlns="" id="{FE90C055-FCB4-3E8A-B183-B2EC345F7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017" y="4656138"/>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xmlns="" id="{BA1792D4-77C1-490E-139D-0DE3EE25DE61}"/>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zh-TW" altLang="en-US" sz="1800">
              <a:solidFill>
                <a:schemeClr val="tx1"/>
              </a:solidFill>
              <a:latin typeface="Arial" panose="020B0604020202020204" pitchFamily="34" charset="0"/>
              <a:cs typeface="Arial" panose="020B0604020202020204" pitchFamily="34" charset="0"/>
            </a:endParaRPr>
          </a:p>
        </p:txBody>
      </p:sp>
      <p:pic>
        <p:nvPicPr>
          <p:cNvPr id="8" name="圖片 15">
            <a:extLst>
              <a:ext uri="{FF2B5EF4-FFF2-40B4-BE49-F238E27FC236}">
                <a16:creationId xmlns:a16="http://schemas.microsoft.com/office/drawing/2014/main" xmlns="" id="{68B9C64C-C4FC-19CD-0CE9-BE2E58BB90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4163" y="4738688"/>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a:extLst>
              <a:ext uri="{FF2B5EF4-FFF2-40B4-BE49-F238E27FC236}">
                <a16:creationId xmlns:a16="http://schemas.microsoft.com/office/drawing/2014/main" xmlns="" id="{D9DE91ED-B456-BE17-2D09-747998E4CC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7513" y="4656138"/>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a:extLst>
              <a:ext uri="{FF2B5EF4-FFF2-40B4-BE49-F238E27FC236}">
                <a16:creationId xmlns:a16="http://schemas.microsoft.com/office/drawing/2014/main" xmlns="" id="{EAC94CE0-3127-ACEE-55F6-37372CB7EE8B}"/>
              </a:ext>
            </a:extLst>
          </p:cNvPr>
          <p:cNvSpPr/>
          <p:nvPr/>
        </p:nvSpPr>
        <p:spPr>
          <a:xfrm>
            <a:off x="6172200" y="5867400"/>
            <a:ext cx="2422525" cy="601663"/>
          </a:xfrm>
          <a:prstGeom prst="wedgeRoundRectCallout">
            <a:avLst>
              <a:gd name="adj1" fmla="val -16286"/>
              <a:gd name="adj2" fmla="val -9219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a:solidFill>
                  <a:srgbClr val="000000"/>
                </a:solidFill>
              </a:rPr>
              <a:t>“</a:t>
            </a:r>
            <a:r>
              <a:rPr lang="en-US" altLang="zh-TW">
                <a:solidFill>
                  <a:srgbClr val="FF0000"/>
                </a:solidFill>
              </a:rPr>
              <a:t>beak</a:t>
            </a:r>
            <a:r>
              <a:rPr lang="en-US" altLang="zh-TW">
                <a:solidFill>
                  <a:srgbClr val="000000"/>
                </a:solidFill>
              </a:rPr>
              <a:t>”</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2" name="矩形 43">
            <a:extLst>
              <a:ext uri="{FF2B5EF4-FFF2-40B4-BE49-F238E27FC236}">
                <a16:creationId xmlns:a16="http://schemas.microsoft.com/office/drawing/2014/main" xmlns="" id="{D3DAED38-36F0-DCEB-76CC-3381795CE3A6}"/>
              </a:ext>
            </a:extLst>
          </p:cNvPr>
          <p:cNvSpPr/>
          <p:nvPr/>
        </p:nvSpPr>
        <p:spPr>
          <a:xfrm>
            <a:off x="1473200" y="4738688"/>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13" name="直線單箭頭接點 45">
            <a:extLst>
              <a:ext uri="{FF2B5EF4-FFF2-40B4-BE49-F238E27FC236}">
                <a16:creationId xmlns:a16="http://schemas.microsoft.com/office/drawing/2014/main" xmlns="" id="{0B993185-7CA2-1B82-9726-9D228069276A}"/>
              </a:ext>
            </a:extLst>
          </p:cNvPr>
          <p:cNvCxnSpPr/>
          <p:nvPr/>
        </p:nvCxnSpPr>
        <p:spPr>
          <a:xfrm>
            <a:off x="2597944" y="5118100"/>
            <a:ext cx="2214563" cy="3810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a:extLst>
              <a:ext uri="{FF2B5EF4-FFF2-40B4-BE49-F238E27FC236}">
                <a16:creationId xmlns:a16="http://schemas.microsoft.com/office/drawing/2014/main" xmlns="" id="{A55046CE-EF0F-3629-821A-738EA231A66A}"/>
              </a:ext>
            </a:extLst>
          </p:cNvPr>
          <p:cNvSpPr txBox="1"/>
          <p:nvPr/>
        </p:nvSpPr>
        <p:spPr>
          <a:xfrm>
            <a:off x="974725" y="2631430"/>
            <a:ext cx="7391400"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eaLnBrk="1" hangingPunct="1">
              <a:defRPr/>
            </a:pPr>
            <a:r>
              <a:rPr lang="en-US" altLang="zh-TW" sz="2400" dirty="0">
                <a:solidFill>
                  <a:srgbClr val="FF0000"/>
                </a:solidFill>
              </a:rPr>
              <a:t>Can represent a small region with fewer parameters</a:t>
            </a:r>
            <a:endParaRPr lang="zh-TW" altLang="en-US" sz="24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a:extLst>
              <a:ext uri="{FF2B5EF4-FFF2-40B4-BE49-F238E27FC236}">
                <a16:creationId xmlns:a16="http://schemas.microsoft.com/office/drawing/2014/main" xmlns="" id="{307ED2F6-0DFD-BA91-764B-B76F0792B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4476750"/>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標題 1">
            <a:extLst>
              <a:ext uri="{FF2B5EF4-FFF2-40B4-BE49-F238E27FC236}">
                <a16:creationId xmlns:a16="http://schemas.microsoft.com/office/drawing/2014/main" xmlns="" id="{F5CAF171-E5D1-10CF-04E2-1C16201AE940}"/>
              </a:ext>
            </a:extLst>
          </p:cNvPr>
          <p:cNvSpPr>
            <a:spLocks noGrp="1"/>
          </p:cNvSpPr>
          <p:nvPr>
            <p:ph type="title"/>
          </p:nvPr>
        </p:nvSpPr>
        <p:spPr>
          <a:xfrm>
            <a:off x="628650" y="365125"/>
            <a:ext cx="8210550" cy="1325563"/>
          </a:xfrm>
        </p:spPr>
        <p:txBody>
          <a:bodyPr>
            <a:normAutofit fontScale="90000"/>
          </a:bodyPr>
          <a:lstStyle/>
          <a:p>
            <a:pPr fontAlgn="auto">
              <a:spcAft>
                <a:spcPts val="0"/>
              </a:spcAft>
              <a:defRPr/>
            </a:pPr>
            <a:r>
              <a:rPr lang="en-US" altLang="zh-TW" sz="2800">
                <a:solidFill>
                  <a:schemeClr val="tx1">
                    <a:lumMod val="75000"/>
                    <a:lumOff val="25000"/>
                  </a:schemeClr>
                </a:solidFill>
              </a:rPr>
              <a:t>Same pattern appears in different places:</a:t>
            </a:r>
            <a:br>
              <a:rPr lang="en-US" altLang="zh-TW" sz="2800">
                <a:solidFill>
                  <a:schemeClr val="tx1">
                    <a:lumMod val="75000"/>
                    <a:lumOff val="25000"/>
                  </a:schemeClr>
                </a:solidFill>
              </a:rPr>
            </a:br>
            <a:r>
              <a:rPr lang="en-US" altLang="zh-TW" sz="2800">
                <a:solidFill>
                  <a:schemeClr val="tx1">
                    <a:lumMod val="75000"/>
                    <a:lumOff val="25000"/>
                  </a:schemeClr>
                </a:solidFill>
              </a:rPr>
              <a:t>They can be compressed!</a:t>
            </a:r>
            <a:br>
              <a:rPr lang="en-US" altLang="zh-TW" sz="2800">
                <a:solidFill>
                  <a:schemeClr val="tx1">
                    <a:lumMod val="75000"/>
                    <a:lumOff val="25000"/>
                  </a:schemeClr>
                </a:solidFill>
              </a:rPr>
            </a:br>
            <a:r>
              <a:rPr lang="en-US" altLang="zh-TW" sz="2800">
                <a:solidFill>
                  <a:srgbClr val="FF0000"/>
                </a:solidFill>
              </a:rPr>
              <a:t>What about training a lot of such “small” detectors</a:t>
            </a:r>
            <a:br>
              <a:rPr lang="en-US" altLang="zh-TW" sz="2800">
                <a:solidFill>
                  <a:srgbClr val="FF0000"/>
                </a:solidFill>
              </a:rPr>
            </a:br>
            <a:r>
              <a:rPr lang="en-US" altLang="zh-TW" sz="2800">
                <a:solidFill>
                  <a:srgbClr val="FF0000"/>
                </a:solidFill>
              </a:rPr>
              <a:t>and each detector must “move around”.</a:t>
            </a:r>
            <a:endParaRPr lang="zh-TW" altLang="en-US" sz="3600">
              <a:solidFill>
                <a:srgbClr val="FF0000"/>
              </a:solidFill>
            </a:endParaRPr>
          </a:p>
        </p:txBody>
      </p:sp>
      <p:pic>
        <p:nvPicPr>
          <p:cNvPr id="7" name="Picture 4" descr="https://upload.wikimedia.org/wikipedia/commons/5/5e/Silverbird_in_Murchison_Falls_National_Park,_Uganda.JPG">
            <a:extLst>
              <a:ext uri="{FF2B5EF4-FFF2-40B4-BE49-F238E27FC236}">
                <a16:creationId xmlns:a16="http://schemas.microsoft.com/office/drawing/2014/main" xmlns="" id="{C2387CE3-1616-0BAA-7D1F-39B9FFE62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3" y="2578100"/>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a:extLst>
              <a:ext uri="{FF2B5EF4-FFF2-40B4-BE49-F238E27FC236}">
                <a16:creationId xmlns:a16="http://schemas.microsoft.com/office/drawing/2014/main" xmlns="" id="{B279A4E8-0D61-5A3E-3EFD-990C97C0DE2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endParaRPr lang="zh-TW" altLang="en-US" sz="1800">
              <a:solidFill>
                <a:schemeClr val="tx1"/>
              </a:solidFill>
              <a:latin typeface="Arial" panose="020B0604020202020204" pitchFamily="34" charset="0"/>
              <a:cs typeface="Arial" panose="020B0604020202020204" pitchFamily="34" charset="0"/>
            </a:endParaRPr>
          </a:p>
        </p:txBody>
      </p:sp>
      <p:pic>
        <p:nvPicPr>
          <p:cNvPr id="9" name="圖片 8">
            <a:extLst>
              <a:ext uri="{FF2B5EF4-FFF2-40B4-BE49-F238E27FC236}">
                <a16:creationId xmlns:a16="http://schemas.microsoft.com/office/drawing/2014/main" xmlns="" id="{0E5C482F-57FD-EF4A-EE92-983DB40788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500" y="286861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a:extLst>
              <a:ext uri="{FF2B5EF4-FFF2-40B4-BE49-F238E27FC236}">
                <a16:creationId xmlns:a16="http://schemas.microsoft.com/office/drawing/2014/main" xmlns="" id="{188F6789-D855-5CF9-864E-6CDCD8D25410}"/>
              </a:ext>
            </a:extLst>
          </p:cNvPr>
          <p:cNvSpPr/>
          <p:nvPr/>
        </p:nvSpPr>
        <p:spPr>
          <a:xfrm>
            <a:off x="5075238" y="242570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a:t>“upper-left beak”</a:t>
            </a:r>
            <a:r>
              <a:rPr lang="zh-TW" altLang="en-US"/>
              <a:t> </a:t>
            </a:r>
            <a:r>
              <a:rPr lang="en-US" altLang="zh-TW"/>
              <a:t>detector</a:t>
            </a:r>
            <a:endParaRPr lang="zh-TW" altLang="en-US"/>
          </a:p>
        </p:txBody>
      </p:sp>
      <p:sp>
        <p:nvSpPr>
          <p:cNvPr id="11" name="矩形 11">
            <a:extLst>
              <a:ext uri="{FF2B5EF4-FFF2-40B4-BE49-F238E27FC236}">
                <a16:creationId xmlns:a16="http://schemas.microsoft.com/office/drawing/2014/main" xmlns="" id="{8015B562-EB3B-DA85-9066-E06531B24E28}"/>
              </a:ext>
            </a:extLst>
          </p:cNvPr>
          <p:cNvSpPr/>
          <p:nvPr/>
        </p:nvSpPr>
        <p:spPr>
          <a:xfrm>
            <a:off x="1289050" y="2628900"/>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2" name="矩形 12">
            <a:extLst>
              <a:ext uri="{FF2B5EF4-FFF2-40B4-BE49-F238E27FC236}">
                <a16:creationId xmlns:a16="http://schemas.microsoft.com/office/drawing/2014/main" xmlns="" id="{61E9AE40-66AE-8A37-F69A-85E99B06057B}"/>
              </a:ext>
            </a:extLst>
          </p:cNvPr>
          <p:cNvSpPr/>
          <p:nvPr/>
        </p:nvSpPr>
        <p:spPr>
          <a:xfrm>
            <a:off x="1803400" y="4994275"/>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pic>
        <p:nvPicPr>
          <p:cNvPr id="13" name="圖片 4">
            <a:extLst>
              <a:ext uri="{FF2B5EF4-FFF2-40B4-BE49-F238E27FC236}">
                <a16:creationId xmlns:a16="http://schemas.microsoft.com/office/drawing/2014/main" xmlns="" id="{B9B49B8B-4DA3-E687-FA7A-3BC1CE4368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3475" y="465296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a:extLst>
              <a:ext uri="{FF2B5EF4-FFF2-40B4-BE49-F238E27FC236}">
                <a16:creationId xmlns:a16="http://schemas.microsoft.com/office/drawing/2014/main" xmlns="" id="{F79AAC49-D85E-DE9C-71E6-F9AB89B4120F}"/>
              </a:ext>
            </a:extLst>
          </p:cNvPr>
          <p:cNvSpPr/>
          <p:nvPr/>
        </p:nvSpPr>
        <p:spPr>
          <a:xfrm>
            <a:off x="5075306" y="551370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r>
              <a:rPr lang="en-US" altLang="zh-TW">
                <a:solidFill>
                  <a:srgbClr val="000000"/>
                </a:solidFill>
              </a:rPr>
              <a:t>“middle beak”</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5" name="矩形 5">
            <a:extLst>
              <a:ext uri="{FF2B5EF4-FFF2-40B4-BE49-F238E27FC236}">
                <a16:creationId xmlns:a16="http://schemas.microsoft.com/office/drawing/2014/main" xmlns="" id="{25A5BB7D-D099-2B3A-D73D-55A17E433A04}"/>
              </a:ext>
            </a:extLst>
          </p:cNvPr>
          <p:cNvSpPr>
            <a:spLocks noChangeArrowheads="1"/>
          </p:cNvSpPr>
          <p:nvPr/>
        </p:nvSpPr>
        <p:spPr bwMode="auto">
          <a:xfrm>
            <a:off x="4648200" y="403860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They can be compressed</a:t>
            </a:r>
          </a:p>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 to the same parameters.</a:t>
            </a:r>
            <a:endParaRPr lang="zh-TW" altLang="en-US" sz="2400">
              <a:solidFill>
                <a:schemeClr val="tx1"/>
              </a:solidFill>
              <a:latin typeface="Arial" panose="020B0604020202020204" pitchFamily="34" charset="0"/>
              <a:cs typeface="Arial" panose="020B0604020202020204" pitchFamily="34" charset="0"/>
            </a:endParaRPr>
          </a:p>
        </p:txBody>
      </p:sp>
      <p:cxnSp>
        <p:nvCxnSpPr>
          <p:cNvPr id="17" name="直線單箭頭接點 7">
            <a:extLst>
              <a:ext uri="{FF2B5EF4-FFF2-40B4-BE49-F238E27FC236}">
                <a16:creationId xmlns:a16="http://schemas.microsoft.com/office/drawing/2014/main" xmlns="" id="{DD2A873A-38EE-90F1-D790-9D8670BB6D37}"/>
              </a:ext>
            </a:extLst>
          </p:cNvPr>
          <p:cNvCxnSpPr/>
          <p:nvPr/>
        </p:nvCxnSpPr>
        <p:spPr>
          <a:xfrm>
            <a:off x="4445000" y="376872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27AB7288-FF0B-E424-F5C1-C91E54F9A7B7}"/>
              </a:ext>
            </a:extLst>
          </p:cNvPr>
          <p:cNvSpPr>
            <a:spLocks noGrp="1"/>
          </p:cNvSpPr>
          <p:nvPr>
            <p:ph type="title"/>
          </p:nvPr>
        </p:nvSpPr>
        <p:spPr>
          <a:xfrm>
            <a:off x="822325" y="363538"/>
            <a:ext cx="7543800" cy="1008062"/>
          </a:xfrm>
        </p:spPr>
        <p:txBody>
          <a:bodyPr/>
          <a:lstStyle/>
          <a:p>
            <a:pPr fontAlgn="auto">
              <a:spcAft>
                <a:spcPts val="0"/>
              </a:spcAft>
              <a:defRPr/>
            </a:pPr>
            <a:r>
              <a:rPr lang="en-US" altLang="en-US" dirty="0">
                <a:solidFill>
                  <a:schemeClr val="tx1">
                    <a:lumMod val="75000"/>
                    <a:lumOff val="25000"/>
                  </a:schemeClr>
                </a:solidFill>
              </a:rPr>
              <a:t>A convolutional layer</a:t>
            </a:r>
          </a:p>
        </p:txBody>
      </p:sp>
      <p:pic>
        <p:nvPicPr>
          <p:cNvPr id="24579" name="Picture 3">
            <a:extLst>
              <a:ext uri="{FF2B5EF4-FFF2-40B4-BE49-F238E27FC236}">
                <a16:creationId xmlns:a16="http://schemas.microsoft.com/office/drawing/2014/main" xmlns="" id="{975F5B77-9919-7DA7-3B1D-07B63412BA8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4">
            <a:extLst>
              <a:ext uri="{FF2B5EF4-FFF2-40B4-BE49-F238E27FC236}">
                <a16:creationId xmlns:a16="http://schemas.microsoft.com/office/drawing/2014/main" xmlns="" id="{4A73B3D9-5586-258C-95E3-345656224E8A}"/>
              </a:ext>
            </a:extLst>
          </p:cNvPr>
          <p:cNvSpPr txBox="1">
            <a:spLocks noChangeArrowheads="1"/>
          </p:cNvSpPr>
          <p:nvPr/>
        </p:nvSpPr>
        <p:spPr bwMode="auto">
          <a:xfrm>
            <a:off x="4419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a:solidFill>
                  <a:schemeClr val="tx1"/>
                </a:solidFill>
                <a:latin typeface="Arial" panose="020B0604020202020204" pitchFamily="34" charset="0"/>
                <a:cs typeface="Arial" panose="020B0604020202020204" pitchFamily="34" charset="0"/>
              </a:rPr>
              <a:t>A filter</a:t>
            </a:r>
          </a:p>
        </p:txBody>
      </p:sp>
      <p:sp>
        <p:nvSpPr>
          <p:cNvPr id="24581" name="TextBox 5">
            <a:extLst>
              <a:ext uri="{FF2B5EF4-FFF2-40B4-BE49-F238E27FC236}">
                <a16:creationId xmlns:a16="http://schemas.microsoft.com/office/drawing/2014/main" xmlns="" id="{D084F4B1-E836-C8BA-9DAD-3D24EA39FD89}"/>
              </a:ext>
            </a:extLst>
          </p:cNvPr>
          <p:cNvSpPr txBox="1">
            <a:spLocks noChangeArrowheads="1"/>
          </p:cNvSpPr>
          <p:nvPr/>
        </p:nvSpPr>
        <p:spPr bwMode="auto">
          <a:xfrm>
            <a:off x="304800" y="1447800"/>
            <a:ext cx="8482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A CNN is a neural network with some convolutional layers </a:t>
            </a:r>
          </a:p>
          <a:p>
            <a:pPr eaLnBrk="1" hangingPunct="1">
              <a:lnSpc>
                <a:spcPct val="100000"/>
              </a:lnSpc>
              <a:spcBef>
                <a:spcPct val="0"/>
              </a:spcBef>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(and some other layers).  A convolutional layer has a number </a:t>
            </a:r>
          </a:p>
          <a:p>
            <a:pPr eaLnBrk="1" hangingPunct="1">
              <a:lnSpc>
                <a:spcPct val="100000"/>
              </a:lnSpc>
              <a:spcBef>
                <a:spcPct val="0"/>
              </a:spcBef>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of filters that does convolutional operation. </a:t>
            </a:r>
          </a:p>
        </p:txBody>
      </p:sp>
      <p:sp>
        <p:nvSpPr>
          <p:cNvPr id="24582" name="TextBox 6">
            <a:extLst>
              <a:ext uri="{FF2B5EF4-FFF2-40B4-BE49-F238E27FC236}">
                <a16:creationId xmlns:a16="http://schemas.microsoft.com/office/drawing/2014/main" xmlns="" id="{285455B1-9506-D9B2-EC36-9722D318732C}"/>
              </a:ext>
            </a:extLst>
          </p:cNvPr>
          <p:cNvSpPr txBox="1">
            <a:spLocks noChangeArrowheads="1"/>
          </p:cNvSpPr>
          <p:nvPr/>
        </p:nvSpPr>
        <p:spPr bwMode="auto">
          <a:xfrm>
            <a:off x="3810000"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a:solidFill>
                  <a:schemeClr val="tx1"/>
                </a:solidFill>
                <a:latin typeface="Arial" panose="020B0604020202020204" pitchFamily="34" charset="0"/>
                <a:cs typeface="Arial" panose="020B0604020202020204" pitchFamily="34" charset="0"/>
              </a:rPr>
              <a:t>Beak detector</a:t>
            </a:r>
          </a:p>
        </p:txBody>
      </p:sp>
      <p:cxnSp>
        <p:nvCxnSpPr>
          <p:cNvPr id="9" name="Straight Arrow Connector 8">
            <a:extLst>
              <a:ext uri="{FF2B5EF4-FFF2-40B4-BE49-F238E27FC236}">
                <a16:creationId xmlns:a16="http://schemas.microsoft.com/office/drawing/2014/main" xmlns="" id="{17EFC2F5-2817-034C-0D1F-7967B8C7E3A3}"/>
              </a:ext>
            </a:extLst>
          </p:cNvPr>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a:extLst>
              <a:ext uri="{FF2B5EF4-FFF2-40B4-BE49-F238E27FC236}">
                <a16:creationId xmlns:a16="http://schemas.microsoft.com/office/drawing/2014/main" xmlns="" id="{459E95AD-ACD0-C989-025C-495B013D543B}"/>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Convolution</a:t>
            </a:r>
            <a:endParaRPr lang="zh-TW" altLang="en-US">
              <a:solidFill>
                <a:schemeClr val="tx1">
                  <a:lumMod val="75000"/>
                  <a:lumOff val="25000"/>
                </a:schemeClr>
              </a:solidFill>
            </a:endParaRPr>
          </a:p>
        </p:txBody>
      </p:sp>
      <p:graphicFrame>
        <p:nvGraphicFramePr>
          <p:cNvPr id="5" name="內容版面配置區 3">
            <a:extLst>
              <a:ext uri="{FF2B5EF4-FFF2-40B4-BE49-F238E27FC236}">
                <a16:creationId xmlns:a16="http://schemas.microsoft.com/office/drawing/2014/main" xmlns="" id="{CADF8F90-4D3B-5D85-CB0B-FB2E1FE20C15}"/>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5"/>
                  </a:ext>
                </a:extLst>
              </a:tr>
            </a:tbl>
          </a:graphicData>
        </a:graphic>
      </p:graphicFrame>
      <p:sp>
        <p:nvSpPr>
          <p:cNvPr id="6" name="文字方塊 4">
            <a:extLst>
              <a:ext uri="{FF2B5EF4-FFF2-40B4-BE49-F238E27FC236}">
                <a16:creationId xmlns:a16="http://schemas.microsoft.com/office/drawing/2014/main" xmlns="" id="{37C700B8-481E-9241-39F0-E9E294A0BD52}"/>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6 x 6 image</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7" name="表格 5">
            <a:extLst>
              <a:ext uri="{FF2B5EF4-FFF2-40B4-BE49-F238E27FC236}">
                <a16:creationId xmlns:a16="http://schemas.microsoft.com/office/drawing/2014/main" xmlns="" id="{91D86920-0797-AC20-7B3C-50CBF8C365E7}"/>
              </a:ext>
            </a:extLst>
          </p:cNvPr>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8" name="文字方塊 6">
            <a:extLst>
              <a:ext uri="{FF2B5EF4-FFF2-40B4-BE49-F238E27FC236}">
                <a16:creationId xmlns:a16="http://schemas.microsoft.com/office/drawing/2014/main" xmlns="" id="{2B477E82-DE62-A1B4-40A9-63761C0E56C8}"/>
              </a:ext>
            </a:extLst>
          </p:cNvPr>
          <p:cNvSpPr txBox="1">
            <a:spLocks noChangeArrowheads="1"/>
          </p:cNvSpPr>
          <p:nvPr/>
        </p:nvSpPr>
        <p:spPr bwMode="auto">
          <a:xfrm>
            <a:off x="6791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9" name="表格 7">
            <a:extLst>
              <a:ext uri="{FF2B5EF4-FFF2-40B4-BE49-F238E27FC236}">
                <a16:creationId xmlns:a16="http://schemas.microsoft.com/office/drawing/2014/main" xmlns="" id="{0FAF6524-CB83-749B-7615-37EB0F474134}"/>
              </a:ext>
            </a:extLst>
          </p:cNvPr>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10" name="文字方塊 8">
            <a:extLst>
              <a:ext uri="{FF2B5EF4-FFF2-40B4-BE49-F238E27FC236}">
                <a16:creationId xmlns:a16="http://schemas.microsoft.com/office/drawing/2014/main" xmlns="" id="{C872B761-8167-B492-B215-3F3387D0AF06}"/>
              </a:ext>
            </a:extLst>
          </p:cNvPr>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2</a:t>
            </a:r>
            <a:endParaRPr lang="zh-TW" altLang="en-US" sz="2400">
              <a:solidFill>
                <a:schemeClr val="tx1"/>
              </a:solidFill>
              <a:latin typeface="Arial" panose="020B0604020202020204" pitchFamily="34" charset="0"/>
              <a:cs typeface="Arial" panose="020B0604020202020204" pitchFamily="34" charset="0"/>
            </a:endParaRPr>
          </a:p>
        </p:txBody>
      </p:sp>
      <p:sp>
        <p:nvSpPr>
          <p:cNvPr id="11" name="文字方塊 9">
            <a:extLst>
              <a:ext uri="{FF2B5EF4-FFF2-40B4-BE49-F238E27FC236}">
                <a16:creationId xmlns:a16="http://schemas.microsoft.com/office/drawing/2014/main" xmlns="" id="{146B95E5-8B71-7383-339A-7ECFB137E077}"/>
              </a:ext>
            </a:extLst>
          </p:cNvPr>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b="1">
                <a:solidFill>
                  <a:schemeClr val="tx1"/>
                </a:solidFill>
                <a:latin typeface="Arial" panose="020B0604020202020204" pitchFamily="34" charset="0"/>
                <a:cs typeface="Arial" panose="020B0604020202020204" pitchFamily="34" charset="0"/>
              </a:rPr>
              <a:t>……</a:t>
            </a:r>
            <a:endParaRPr lang="zh-TW" altLang="en-US" sz="2800" b="1">
              <a:solidFill>
                <a:schemeClr val="tx1"/>
              </a:solidFill>
              <a:latin typeface="Arial" panose="020B0604020202020204" pitchFamily="34" charset="0"/>
              <a:cs typeface="Arial" panose="020B0604020202020204" pitchFamily="34" charset="0"/>
            </a:endParaRPr>
          </a:p>
        </p:txBody>
      </p:sp>
      <p:sp>
        <p:nvSpPr>
          <p:cNvPr id="12" name="文字方塊 10">
            <a:extLst>
              <a:ext uri="{FF2B5EF4-FFF2-40B4-BE49-F238E27FC236}">
                <a16:creationId xmlns:a16="http://schemas.microsoft.com/office/drawing/2014/main" xmlns="" id="{F6722B71-6EFB-58A0-CA9A-CB06385C4578}"/>
              </a:ext>
            </a:extLst>
          </p:cNvPr>
          <p:cNvSpPr txBox="1">
            <a:spLocks noChangeArrowheads="1"/>
          </p:cNvSpPr>
          <p:nvPr/>
        </p:nvSpPr>
        <p:spPr bwMode="auto">
          <a:xfrm>
            <a:off x="5029200" y="1004888"/>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b="1">
                <a:solidFill>
                  <a:srgbClr val="FF0000"/>
                </a:solidFill>
                <a:latin typeface="Arial" panose="020B0604020202020204" pitchFamily="34" charset="0"/>
                <a:cs typeface="Arial" panose="020B0604020202020204" pitchFamily="34" charset="0"/>
              </a:rPr>
              <a:t>These are the network parameters to be learned.</a:t>
            </a:r>
            <a:endParaRPr lang="zh-TW" altLang="en-US" sz="2400" b="1">
              <a:solidFill>
                <a:srgbClr val="FF0000"/>
              </a:solidFill>
              <a:latin typeface="Arial" panose="020B0604020202020204" pitchFamily="34" charset="0"/>
              <a:cs typeface="Arial" panose="020B0604020202020204" pitchFamily="34" charset="0"/>
            </a:endParaRPr>
          </a:p>
        </p:txBody>
      </p:sp>
      <p:sp>
        <p:nvSpPr>
          <p:cNvPr id="15" name="文字方塊 12">
            <a:extLst>
              <a:ext uri="{FF2B5EF4-FFF2-40B4-BE49-F238E27FC236}">
                <a16:creationId xmlns:a16="http://schemas.microsoft.com/office/drawing/2014/main" xmlns="" id="{52E29B45-06C7-47C9-F1E2-50F178235CBA}"/>
              </a:ext>
            </a:extLst>
          </p:cNvPr>
          <p:cNvSpPr txBox="1">
            <a:spLocks noChangeArrowheads="1"/>
          </p:cNvSpPr>
          <p:nvPr/>
        </p:nvSpPr>
        <p:spPr bwMode="auto">
          <a:xfrm>
            <a:off x="5213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Each filter detects a small pattern (3 x 3). </a:t>
            </a:r>
            <a:endParaRPr lang="zh-TW" altLang="en-US" sz="240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xmlns="" id="{8EA151F7-17BA-4BAA-57C6-5D1BA527EC56}"/>
              </a:ext>
            </a:extLst>
          </p:cNvPr>
          <p:cNvSpPr>
            <a:spLocks noGrp="1"/>
          </p:cNvSpPr>
          <p:nvPr>
            <p:ph type="title"/>
          </p:nvPr>
        </p:nvSpPr>
        <p:spPr/>
        <p:txBody>
          <a:bodyPr/>
          <a:lstStyle/>
          <a:p>
            <a:pPr algn="ctr" fontAlgn="auto">
              <a:spcAft>
                <a:spcPts val="0"/>
              </a:spcAft>
              <a:defRPr/>
            </a:pPr>
            <a:r>
              <a:rPr lang="en-GB" altLang="en-US">
                <a:solidFill>
                  <a:schemeClr val="tx1">
                    <a:lumMod val="75000"/>
                    <a:lumOff val="25000"/>
                  </a:schemeClr>
                </a:solidFill>
              </a:rPr>
              <a:t>Need for CNN</a:t>
            </a:r>
          </a:p>
        </p:txBody>
      </p:sp>
      <p:sp>
        <p:nvSpPr>
          <p:cNvPr id="11267" name="Content Placeholder 2">
            <a:extLst>
              <a:ext uri="{FF2B5EF4-FFF2-40B4-BE49-F238E27FC236}">
                <a16:creationId xmlns:a16="http://schemas.microsoft.com/office/drawing/2014/main" xmlns="" id="{83EABBFF-B17A-F638-1E5A-06E4F4C459C6}"/>
              </a:ext>
            </a:extLst>
          </p:cNvPr>
          <p:cNvSpPr>
            <a:spLocks noGrp="1"/>
          </p:cNvSpPr>
          <p:nvPr>
            <p:ph idx="1"/>
          </p:nvPr>
        </p:nvSpPr>
        <p:spPr/>
        <p:txBody>
          <a:bodyPr/>
          <a:lstStyle/>
          <a:p>
            <a:pPr algn="just"/>
            <a:r>
              <a:rPr lang="en-GB" altLang="en-US" sz="2800"/>
              <a:t>According to a MathWork post, a CNN convolves learned </a:t>
            </a:r>
            <a:r>
              <a:rPr lang="en-GB" altLang="en-US" sz="2800" b="1"/>
              <a:t>features with input data</a:t>
            </a:r>
            <a:r>
              <a:rPr lang="en-GB" altLang="en-US" sz="2800"/>
              <a:t>, and uses 2D convolutional layers, making this architecture well suited to processing 2D data, such as images. </a:t>
            </a:r>
          </a:p>
          <a:p>
            <a:pPr algn="just"/>
            <a:r>
              <a:rPr lang="en-GB" altLang="en-US" sz="2800"/>
              <a:t>Since CNNs eliminate the need for manual feature extraction, one doesn't need to select features required to classify the images.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a:extLst>
              <a:ext uri="{FF2B5EF4-FFF2-40B4-BE49-F238E27FC236}">
                <a16:creationId xmlns:a16="http://schemas.microsoft.com/office/drawing/2014/main" xmlns="" id="{B01AFEA0-EA37-9E29-6599-FC8F51ECE4F7}"/>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Convolution</a:t>
            </a:r>
            <a:endParaRPr lang="zh-TW" altLang="en-US">
              <a:solidFill>
                <a:schemeClr val="tx1">
                  <a:lumMod val="75000"/>
                  <a:lumOff val="25000"/>
                </a:schemeClr>
              </a:solidFill>
            </a:endParaRPr>
          </a:p>
        </p:txBody>
      </p:sp>
      <p:graphicFrame>
        <p:nvGraphicFramePr>
          <p:cNvPr id="5" name="內容版面配置區 3">
            <a:extLst>
              <a:ext uri="{FF2B5EF4-FFF2-40B4-BE49-F238E27FC236}">
                <a16:creationId xmlns:a16="http://schemas.microsoft.com/office/drawing/2014/main" xmlns="" id="{72572EF0-296B-12AC-C4C8-3EB994DA8586}"/>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5"/>
                  </a:ext>
                </a:extLst>
              </a:tr>
            </a:tbl>
          </a:graphicData>
        </a:graphic>
      </p:graphicFrame>
      <p:sp>
        <p:nvSpPr>
          <p:cNvPr id="26678" name="文字方塊 4">
            <a:extLst>
              <a:ext uri="{FF2B5EF4-FFF2-40B4-BE49-F238E27FC236}">
                <a16:creationId xmlns:a16="http://schemas.microsoft.com/office/drawing/2014/main" xmlns="" id="{BF54A3D0-10F7-6904-8872-B6B7575248A8}"/>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6 x 6 image</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7" name="表格 5">
            <a:extLst>
              <a:ext uri="{FF2B5EF4-FFF2-40B4-BE49-F238E27FC236}">
                <a16:creationId xmlns:a16="http://schemas.microsoft.com/office/drawing/2014/main" xmlns="" id="{08B17497-D918-1ED7-9501-D3ACE0546636}"/>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26697" name="文字方塊 6">
            <a:extLst>
              <a:ext uri="{FF2B5EF4-FFF2-40B4-BE49-F238E27FC236}">
                <a16:creationId xmlns:a16="http://schemas.microsoft.com/office/drawing/2014/main" xmlns="" id="{BA7E078B-0B0B-0DA9-646E-774AFA5D5D5B}"/>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sp>
        <p:nvSpPr>
          <p:cNvPr id="9" name="矩形 2">
            <a:extLst>
              <a:ext uri="{FF2B5EF4-FFF2-40B4-BE49-F238E27FC236}">
                <a16:creationId xmlns:a16="http://schemas.microsoft.com/office/drawing/2014/main" xmlns="" id="{45785591-D16E-7459-1342-0364C029D953}"/>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xmlns="" id="{44088642-A963-3EBD-832F-6CB3F840F4EC}"/>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xmlns="" id="{5ECBCB95-8D9D-559B-F4E8-DC8550AD634F}"/>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矩形 27">
            <a:extLst>
              <a:ext uri="{FF2B5EF4-FFF2-40B4-BE49-F238E27FC236}">
                <a16:creationId xmlns:a16="http://schemas.microsoft.com/office/drawing/2014/main" xmlns="" id="{6A2D09C8-B40F-62D9-8D41-1CF2AC5FD7D0}"/>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3" name="矩形 33">
            <a:extLst>
              <a:ext uri="{FF2B5EF4-FFF2-40B4-BE49-F238E27FC236}">
                <a16:creationId xmlns:a16="http://schemas.microsoft.com/office/drawing/2014/main" xmlns="" id="{89E7CD15-F09E-9E74-90AC-57E03AC5ADEE}"/>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s</a:t>
            </a:r>
            <a:r>
              <a:rPr lang="zh-TW" altLang="en-US" sz="2400">
                <a:solidFill>
                  <a:schemeClr val="tx1"/>
                </a:solidFill>
                <a:latin typeface="Arial" panose="020B0604020202020204" pitchFamily="34" charset="0"/>
                <a:cs typeface="Arial" panose="020B0604020202020204" pitchFamily="34" charset="0"/>
              </a:rPr>
              <a:t>tride</a:t>
            </a:r>
            <a:r>
              <a:rPr lang="en-US" altLang="zh-TW" sz="2400">
                <a:solidFill>
                  <a:schemeClr val="tx1"/>
                </a:solidFill>
                <a:latin typeface="Arial" panose="020B0604020202020204" pitchFamily="34" charset="0"/>
                <a:cs typeface="Arial" panose="020B0604020202020204" pitchFamily="34" charset="0"/>
              </a:rPr>
              <a:t>=1</a:t>
            </a:r>
            <a:endParaRPr lang="zh-TW" altLang="en-US" sz="2400">
              <a:solidFill>
                <a:schemeClr val="tx1"/>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xmlns="" id="{D2477128-930D-2716-A6E3-E020AB5BC4A4}"/>
              </a:ext>
            </a:extLst>
          </p:cNvPr>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xmlns="" id="{D0060B96-651B-D59E-2638-86C51D7216A9}"/>
              </a:ext>
            </a:extLst>
          </p:cNvPr>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1800">
                <a:solidFill>
                  <a:schemeClr val="tx1"/>
                </a:solidFill>
                <a:latin typeface="Arial" panose="020B0604020202020204" pitchFamily="34" charset="0"/>
                <a:cs typeface="Arial" panose="020B0604020202020204" pitchFamily="34" charset="0"/>
              </a:rPr>
              <a:t>Dot </a:t>
            </a:r>
          </a:p>
          <a:p>
            <a:pPr eaLnBrk="1" hangingPunct="1">
              <a:lnSpc>
                <a:spcPct val="100000"/>
              </a:lnSpc>
              <a:spcBef>
                <a:spcPct val="0"/>
              </a:spcBef>
              <a:spcAft>
                <a:spcPct val="0"/>
              </a:spcAft>
              <a:buClrTx/>
              <a:buSzTx/>
              <a:buFontTx/>
              <a:buNone/>
            </a:pPr>
            <a:r>
              <a:rPr lang="en-US" altLang="en-US" sz="1800">
                <a:solidFill>
                  <a:schemeClr val="tx1"/>
                </a:solidFill>
                <a:latin typeface="Arial" panose="020B0604020202020204" pitchFamily="34" charset="0"/>
                <a:cs typeface="Arial" panose="020B0604020202020204" pitchFamily="34" charset="0"/>
              </a:rPr>
              <a:t>product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a:extLst>
              <a:ext uri="{FF2B5EF4-FFF2-40B4-BE49-F238E27FC236}">
                <a16:creationId xmlns:a16="http://schemas.microsoft.com/office/drawing/2014/main" xmlns="" id="{C7E6C8EC-EC56-B00A-C427-3CF3B49EA61E}"/>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Convolution</a:t>
            </a:r>
            <a:endParaRPr lang="zh-TW" altLang="en-US">
              <a:solidFill>
                <a:schemeClr val="tx1">
                  <a:lumMod val="75000"/>
                  <a:lumOff val="25000"/>
                </a:schemeClr>
              </a:solidFill>
            </a:endParaRPr>
          </a:p>
        </p:txBody>
      </p:sp>
      <p:graphicFrame>
        <p:nvGraphicFramePr>
          <p:cNvPr id="5" name="內容版面配置區 3">
            <a:extLst>
              <a:ext uri="{FF2B5EF4-FFF2-40B4-BE49-F238E27FC236}">
                <a16:creationId xmlns:a16="http://schemas.microsoft.com/office/drawing/2014/main" xmlns="" id="{0C43BAFE-7119-AAB5-D744-55821D3007C1}"/>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5"/>
                  </a:ext>
                </a:extLst>
              </a:tr>
            </a:tbl>
          </a:graphicData>
        </a:graphic>
      </p:graphicFrame>
      <p:sp>
        <p:nvSpPr>
          <p:cNvPr id="27702" name="文字方塊 4">
            <a:extLst>
              <a:ext uri="{FF2B5EF4-FFF2-40B4-BE49-F238E27FC236}">
                <a16:creationId xmlns:a16="http://schemas.microsoft.com/office/drawing/2014/main" xmlns="" id="{CDEF6DD0-09BD-E0BA-DA4E-2CD6DD04622F}"/>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6 x 6 image</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7" name="表格 5">
            <a:extLst>
              <a:ext uri="{FF2B5EF4-FFF2-40B4-BE49-F238E27FC236}">
                <a16:creationId xmlns:a16="http://schemas.microsoft.com/office/drawing/2014/main" xmlns="" id="{E088BACB-E0D6-D453-61EB-3A28B7EA59C3}"/>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27721" name="文字方塊 6">
            <a:extLst>
              <a:ext uri="{FF2B5EF4-FFF2-40B4-BE49-F238E27FC236}">
                <a16:creationId xmlns:a16="http://schemas.microsoft.com/office/drawing/2014/main" xmlns="" id="{AB5A7FAA-DBC9-1DD1-614E-30E71E658D86}"/>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sp>
        <p:nvSpPr>
          <p:cNvPr id="9" name="矩形 2">
            <a:extLst>
              <a:ext uri="{FF2B5EF4-FFF2-40B4-BE49-F238E27FC236}">
                <a16:creationId xmlns:a16="http://schemas.microsoft.com/office/drawing/2014/main" xmlns="" id="{E21E9E9C-42C5-9C64-621C-02C402C43EC4}"/>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xmlns="" id="{D67CB41D-30D6-E6B7-EED5-48292DB6D8CC}"/>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xmlns="" id="{87E65E48-E59D-789C-6CD8-F2E8486D0FB9}"/>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矩形 27">
            <a:extLst>
              <a:ext uri="{FF2B5EF4-FFF2-40B4-BE49-F238E27FC236}">
                <a16:creationId xmlns:a16="http://schemas.microsoft.com/office/drawing/2014/main" xmlns="" id="{A90954D5-FB7A-AB8D-24E6-15C2A77F66CE}"/>
              </a:ext>
            </a:extLst>
          </p:cNvPr>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7726" name="矩形 33">
            <a:extLst>
              <a:ext uri="{FF2B5EF4-FFF2-40B4-BE49-F238E27FC236}">
                <a16:creationId xmlns:a16="http://schemas.microsoft.com/office/drawing/2014/main" xmlns="" id="{9BC913A6-0F29-6A6B-76BE-92F5464F8212}"/>
              </a:ext>
            </a:extLst>
          </p:cNvPr>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If s</a:t>
            </a:r>
            <a:r>
              <a:rPr lang="zh-TW" altLang="en-US" sz="2400">
                <a:solidFill>
                  <a:schemeClr val="tx1"/>
                </a:solidFill>
                <a:latin typeface="Arial" panose="020B0604020202020204" pitchFamily="34" charset="0"/>
                <a:cs typeface="Arial" panose="020B0604020202020204" pitchFamily="34" charset="0"/>
              </a:rPr>
              <a:t>tride</a:t>
            </a:r>
            <a:r>
              <a:rPr lang="en-US" altLang="zh-TW" sz="2400">
                <a:solidFill>
                  <a:schemeClr val="tx1"/>
                </a:solidFill>
                <a:latin typeface="Arial" panose="020B0604020202020204" pitchFamily="34" charset="0"/>
                <a:cs typeface="Arial" panose="020B0604020202020204" pitchFamily="34" charset="0"/>
              </a:rPr>
              <a:t>=2</a:t>
            </a:r>
            <a:endParaRPr lang="zh-TW" altLang="en-US" sz="240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xmlns="" id="{1BA22EA6-1675-0F24-50ED-D01B2B79C6C6}"/>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Convolution</a:t>
            </a:r>
            <a:endParaRPr lang="zh-TW" altLang="en-US">
              <a:solidFill>
                <a:schemeClr val="tx1">
                  <a:lumMod val="75000"/>
                  <a:lumOff val="25000"/>
                </a:schemeClr>
              </a:solidFill>
            </a:endParaRPr>
          </a:p>
        </p:txBody>
      </p:sp>
      <p:graphicFrame>
        <p:nvGraphicFramePr>
          <p:cNvPr id="5" name="內容版面配置區 3">
            <a:extLst>
              <a:ext uri="{FF2B5EF4-FFF2-40B4-BE49-F238E27FC236}">
                <a16:creationId xmlns:a16="http://schemas.microsoft.com/office/drawing/2014/main" xmlns="" id="{95F817C9-BD72-3C22-3443-5ABE0E37E386}"/>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5"/>
                  </a:ext>
                </a:extLst>
              </a:tr>
            </a:tbl>
          </a:graphicData>
        </a:graphic>
      </p:graphicFrame>
      <p:sp>
        <p:nvSpPr>
          <p:cNvPr id="28726" name="文字方塊 4">
            <a:extLst>
              <a:ext uri="{FF2B5EF4-FFF2-40B4-BE49-F238E27FC236}">
                <a16:creationId xmlns:a16="http://schemas.microsoft.com/office/drawing/2014/main" xmlns="" id="{EBDF9661-91D7-6595-429D-35D0827C12D9}"/>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6 x 6 image</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7" name="表格 5">
            <a:extLst>
              <a:ext uri="{FF2B5EF4-FFF2-40B4-BE49-F238E27FC236}">
                <a16:creationId xmlns:a16="http://schemas.microsoft.com/office/drawing/2014/main" xmlns="" id="{3EA83686-420B-CB66-781D-9D61B72592BF}"/>
              </a:ext>
            </a:extLst>
          </p:cNvPr>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28745" name="文字方塊 6">
            <a:extLst>
              <a:ext uri="{FF2B5EF4-FFF2-40B4-BE49-F238E27FC236}">
                <a16:creationId xmlns:a16="http://schemas.microsoft.com/office/drawing/2014/main" xmlns="" id="{CFA1FF27-D68B-F270-D8DC-54BD5441EDA9}"/>
              </a:ext>
            </a:extLst>
          </p:cNvPr>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sp>
        <p:nvSpPr>
          <p:cNvPr id="9" name="矩形 2">
            <a:extLst>
              <a:ext uri="{FF2B5EF4-FFF2-40B4-BE49-F238E27FC236}">
                <a16:creationId xmlns:a16="http://schemas.microsoft.com/office/drawing/2014/main" xmlns="" id="{F919495B-C70E-FD82-116D-400865006B99}"/>
              </a:ext>
            </a:extLst>
          </p:cNvPr>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0" name="橢圓 11">
            <a:extLst>
              <a:ext uri="{FF2B5EF4-FFF2-40B4-BE49-F238E27FC236}">
                <a16:creationId xmlns:a16="http://schemas.microsoft.com/office/drawing/2014/main" xmlns="" id="{E7332F33-DEB4-29E3-08DE-02A8AB202F1E}"/>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12">
            <a:extLst>
              <a:ext uri="{FF2B5EF4-FFF2-40B4-BE49-F238E27FC236}">
                <a16:creationId xmlns:a16="http://schemas.microsoft.com/office/drawing/2014/main" xmlns="" id="{9224E880-6AD3-F902-7937-9EDFEEBDC825}"/>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橢圓 13">
            <a:extLst>
              <a:ext uri="{FF2B5EF4-FFF2-40B4-BE49-F238E27FC236}">
                <a16:creationId xmlns:a16="http://schemas.microsoft.com/office/drawing/2014/main" xmlns="" id="{969A343C-54AF-CE27-B2DE-914E427C4CAB}"/>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4">
            <a:extLst>
              <a:ext uri="{FF2B5EF4-FFF2-40B4-BE49-F238E27FC236}">
                <a16:creationId xmlns:a16="http://schemas.microsoft.com/office/drawing/2014/main" xmlns="" id="{B005D690-BA92-185C-9530-2E53C6F632FC}"/>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4" name="橢圓 15">
            <a:extLst>
              <a:ext uri="{FF2B5EF4-FFF2-40B4-BE49-F238E27FC236}">
                <a16:creationId xmlns:a16="http://schemas.microsoft.com/office/drawing/2014/main" xmlns="" id="{EB210D4D-CD40-AB74-2141-B5A35AC79DBB}"/>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6">
            <a:extLst>
              <a:ext uri="{FF2B5EF4-FFF2-40B4-BE49-F238E27FC236}">
                <a16:creationId xmlns:a16="http://schemas.microsoft.com/office/drawing/2014/main" xmlns="" id="{0486281E-8366-C581-4367-68350B901B23}"/>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6" name="橢圓 17">
            <a:extLst>
              <a:ext uri="{FF2B5EF4-FFF2-40B4-BE49-F238E27FC236}">
                <a16:creationId xmlns:a16="http://schemas.microsoft.com/office/drawing/2014/main" xmlns="" id="{CC123801-C730-2FF6-9101-1E571D33178F}"/>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7" name="橢圓 18">
            <a:extLst>
              <a:ext uri="{FF2B5EF4-FFF2-40B4-BE49-F238E27FC236}">
                <a16:creationId xmlns:a16="http://schemas.microsoft.com/office/drawing/2014/main" xmlns="" id="{3C5600AD-488F-0BDF-0F52-B172FD2667FC}"/>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19">
            <a:extLst>
              <a:ext uri="{FF2B5EF4-FFF2-40B4-BE49-F238E27FC236}">
                <a16:creationId xmlns:a16="http://schemas.microsoft.com/office/drawing/2014/main" xmlns="" id="{C295661E-8467-0127-BED2-B79FF35CDC9E}"/>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9" name="橢圓 20">
            <a:extLst>
              <a:ext uri="{FF2B5EF4-FFF2-40B4-BE49-F238E27FC236}">
                <a16:creationId xmlns:a16="http://schemas.microsoft.com/office/drawing/2014/main" xmlns="" id="{A117B0AF-2CD8-5FEB-796B-BA036B64E205}"/>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1">
            <a:extLst>
              <a:ext uri="{FF2B5EF4-FFF2-40B4-BE49-F238E27FC236}">
                <a16:creationId xmlns:a16="http://schemas.microsoft.com/office/drawing/2014/main" xmlns="" id="{E6E4C3A4-8DB2-41B9-60D9-3AA012138477}"/>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21" name="橢圓 22">
            <a:extLst>
              <a:ext uri="{FF2B5EF4-FFF2-40B4-BE49-F238E27FC236}">
                <a16:creationId xmlns:a16="http://schemas.microsoft.com/office/drawing/2014/main" xmlns="" id="{5331F3ED-AAA1-EA7B-1D41-ADBBA7486B25}"/>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2" name="橢圓 23">
            <a:extLst>
              <a:ext uri="{FF2B5EF4-FFF2-40B4-BE49-F238E27FC236}">
                <a16:creationId xmlns:a16="http://schemas.microsoft.com/office/drawing/2014/main" xmlns="" id="{B7F6F0A0-F23F-F9B7-336A-EB7E04F1F513}"/>
              </a:ext>
            </a:extLst>
          </p:cNvPr>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3" name="橢圓 24">
            <a:extLst>
              <a:ext uri="{FF2B5EF4-FFF2-40B4-BE49-F238E27FC236}">
                <a16:creationId xmlns:a16="http://schemas.microsoft.com/office/drawing/2014/main" xmlns="" id="{D74CDC6D-9B85-8888-B118-18A47DA0B402}"/>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4" name="橢圓 25">
            <a:extLst>
              <a:ext uri="{FF2B5EF4-FFF2-40B4-BE49-F238E27FC236}">
                <a16:creationId xmlns:a16="http://schemas.microsoft.com/office/drawing/2014/main" xmlns="" id="{A31E564B-01B0-0EB0-3649-5689139865FE}"/>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5" name="橢圓 26">
            <a:extLst>
              <a:ext uri="{FF2B5EF4-FFF2-40B4-BE49-F238E27FC236}">
                <a16:creationId xmlns:a16="http://schemas.microsoft.com/office/drawing/2014/main" xmlns="" id="{3E9EB6BA-7056-9850-4B09-611DAC210D0F}"/>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矩形 27">
            <a:extLst>
              <a:ext uri="{FF2B5EF4-FFF2-40B4-BE49-F238E27FC236}">
                <a16:creationId xmlns:a16="http://schemas.microsoft.com/office/drawing/2014/main" xmlns="" id="{AB1E49A8-5A6E-3365-FFCC-AFC472286C46}"/>
              </a:ext>
            </a:extLst>
          </p:cNvPr>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7" name="矩形 28">
            <a:extLst>
              <a:ext uri="{FF2B5EF4-FFF2-40B4-BE49-F238E27FC236}">
                <a16:creationId xmlns:a16="http://schemas.microsoft.com/office/drawing/2014/main" xmlns="" id="{84FF92D6-ACD0-6D52-91B3-05DADB1D548D}"/>
              </a:ext>
            </a:extLst>
          </p:cNvPr>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8" name="矩形 29">
            <a:extLst>
              <a:ext uri="{FF2B5EF4-FFF2-40B4-BE49-F238E27FC236}">
                <a16:creationId xmlns:a16="http://schemas.microsoft.com/office/drawing/2014/main" xmlns="" id="{85393D9B-BE3B-8FB7-A6D2-D823D0E3714D}"/>
              </a:ext>
            </a:extLst>
          </p:cNvPr>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9" name="矩形 30">
            <a:extLst>
              <a:ext uri="{FF2B5EF4-FFF2-40B4-BE49-F238E27FC236}">
                <a16:creationId xmlns:a16="http://schemas.microsoft.com/office/drawing/2014/main" xmlns="" id="{8247914A-3A07-1748-76DA-D46BC7C59D85}"/>
              </a:ext>
            </a:extLst>
          </p:cNvPr>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8767" name="矩形 33">
            <a:extLst>
              <a:ext uri="{FF2B5EF4-FFF2-40B4-BE49-F238E27FC236}">
                <a16:creationId xmlns:a16="http://schemas.microsoft.com/office/drawing/2014/main" xmlns="" id="{080E9E3F-1A76-C1D3-390B-1934D4AA88BE}"/>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s</a:t>
            </a:r>
            <a:r>
              <a:rPr lang="zh-TW" altLang="en-US" sz="2400">
                <a:solidFill>
                  <a:schemeClr val="tx1"/>
                </a:solidFill>
                <a:latin typeface="Arial" panose="020B0604020202020204" pitchFamily="34" charset="0"/>
                <a:cs typeface="Arial" panose="020B0604020202020204" pitchFamily="34" charset="0"/>
              </a:rPr>
              <a:t>tride</a:t>
            </a:r>
            <a:r>
              <a:rPr lang="en-US" altLang="zh-TW" sz="2400">
                <a:solidFill>
                  <a:schemeClr val="tx1"/>
                </a:solidFill>
                <a:latin typeface="Arial" panose="020B0604020202020204" pitchFamily="34" charset="0"/>
                <a:cs typeface="Arial" panose="020B0604020202020204" pitchFamily="34" charset="0"/>
              </a:rPr>
              <a:t>=1</a:t>
            </a:r>
            <a:endParaRPr lang="zh-TW" altLang="en-US" sz="2400">
              <a:solidFill>
                <a:schemeClr val="tx1"/>
              </a:solidFill>
              <a:latin typeface="Arial" panose="020B0604020202020204" pitchFamily="34" charset="0"/>
              <a:cs typeface="Arial" panose="020B0604020202020204" pitchFamily="34" charset="0"/>
            </a:endParaRPr>
          </a:p>
        </p:txBody>
      </p:sp>
      <p:sp>
        <p:nvSpPr>
          <p:cNvPr id="31" name="矩形 31">
            <a:extLst>
              <a:ext uri="{FF2B5EF4-FFF2-40B4-BE49-F238E27FC236}">
                <a16:creationId xmlns:a16="http://schemas.microsoft.com/office/drawing/2014/main" xmlns="" id="{041E5AA3-7BE0-3770-3BB1-63F29D97A004}"/>
              </a:ext>
            </a:extLst>
          </p:cNvPr>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2" name="矩形 7">
            <a:extLst>
              <a:ext uri="{FF2B5EF4-FFF2-40B4-BE49-F238E27FC236}">
                <a16:creationId xmlns:a16="http://schemas.microsoft.com/office/drawing/2014/main" xmlns="" id="{0D4B572B-04CA-4B65-5488-3DC0A7A59343}"/>
              </a:ext>
            </a:extLst>
          </p:cNvPr>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3" name="矩形 35">
            <a:extLst>
              <a:ext uri="{FF2B5EF4-FFF2-40B4-BE49-F238E27FC236}">
                <a16:creationId xmlns:a16="http://schemas.microsoft.com/office/drawing/2014/main" xmlns="" id="{CC9E330C-6D0A-49CC-9A90-7A932C45EAD8}"/>
              </a:ext>
            </a:extLst>
          </p:cNvPr>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4" name="矩形 36">
            <a:extLst>
              <a:ext uri="{FF2B5EF4-FFF2-40B4-BE49-F238E27FC236}">
                <a16:creationId xmlns:a16="http://schemas.microsoft.com/office/drawing/2014/main" xmlns="" id="{C9723A95-6789-388B-0B3A-03A76016488B}"/>
              </a:ext>
            </a:extLst>
          </p:cNvPr>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35" name="直線接點 9">
            <a:extLst>
              <a:ext uri="{FF2B5EF4-FFF2-40B4-BE49-F238E27FC236}">
                <a16:creationId xmlns:a16="http://schemas.microsoft.com/office/drawing/2014/main" xmlns="" id="{2E605D6F-E6B3-8AD1-73A2-49D64F1A9DDF}"/>
              </a:ext>
            </a:extLst>
          </p:cNvPr>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a:extLst>
              <a:ext uri="{FF2B5EF4-FFF2-40B4-BE49-F238E27FC236}">
                <a16:creationId xmlns:a16="http://schemas.microsoft.com/office/drawing/2014/main" xmlns="" id="{00900324-E33D-71D4-4008-7F5DD7150694}"/>
              </a:ext>
            </a:extLst>
          </p:cNvPr>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7" name="矩形 38">
            <a:extLst>
              <a:ext uri="{FF2B5EF4-FFF2-40B4-BE49-F238E27FC236}">
                <a16:creationId xmlns:a16="http://schemas.microsoft.com/office/drawing/2014/main" xmlns="" id="{13B4B871-CB8B-FEB8-DAF5-5981892402F8}"/>
              </a:ext>
            </a:extLst>
          </p:cNvPr>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39" name="直線接點 40">
            <a:extLst>
              <a:ext uri="{FF2B5EF4-FFF2-40B4-BE49-F238E27FC236}">
                <a16:creationId xmlns:a16="http://schemas.microsoft.com/office/drawing/2014/main" xmlns="" id="{E4C9D04E-E174-4CEB-3CAD-5E922D2E7E39}"/>
              </a:ext>
            </a:extLst>
          </p:cNvPr>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a:extLst>
              <a:ext uri="{FF2B5EF4-FFF2-40B4-BE49-F238E27FC236}">
                <a16:creationId xmlns:a16="http://schemas.microsoft.com/office/drawing/2014/main" xmlns="" id="{B22587C0-F54C-01A7-557B-C5DB9EFDB9A3}"/>
              </a:ext>
            </a:extLst>
          </p:cNvPr>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標題 1">
            <a:extLst>
              <a:ext uri="{FF2B5EF4-FFF2-40B4-BE49-F238E27FC236}">
                <a16:creationId xmlns:a16="http://schemas.microsoft.com/office/drawing/2014/main" xmlns="" id="{1D33FFEB-C19C-82BA-280A-74273A625E14}"/>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Convolution</a:t>
            </a:r>
            <a:endParaRPr lang="zh-TW" altLang="en-US">
              <a:solidFill>
                <a:schemeClr val="tx1">
                  <a:lumMod val="75000"/>
                  <a:lumOff val="25000"/>
                </a:schemeClr>
              </a:solidFill>
            </a:endParaRPr>
          </a:p>
        </p:txBody>
      </p:sp>
      <p:graphicFrame>
        <p:nvGraphicFramePr>
          <p:cNvPr id="5" name="內容版面配置區 3">
            <a:extLst>
              <a:ext uri="{FF2B5EF4-FFF2-40B4-BE49-F238E27FC236}">
                <a16:creationId xmlns:a16="http://schemas.microsoft.com/office/drawing/2014/main" xmlns="" id="{2CAB8DE1-BC6B-A13F-1D50-EB8BF021E0F3}"/>
              </a:ext>
            </a:extLst>
          </p:cNvPr>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xmlns="" val="10005"/>
                  </a:ext>
                </a:extLst>
              </a:tr>
            </a:tbl>
          </a:graphicData>
        </a:graphic>
      </p:graphicFrame>
      <p:sp>
        <p:nvSpPr>
          <p:cNvPr id="29750" name="文字方塊 4">
            <a:extLst>
              <a:ext uri="{FF2B5EF4-FFF2-40B4-BE49-F238E27FC236}">
                <a16:creationId xmlns:a16="http://schemas.microsoft.com/office/drawing/2014/main" xmlns="" id="{6B72F8F0-8878-4C85-9081-BE2EF622ECFD}"/>
              </a:ext>
            </a:extLst>
          </p:cNvPr>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6 x 6 image</a:t>
            </a:r>
            <a:endParaRPr lang="zh-TW" altLang="en-US" sz="2400">
              <a:solidFill>
                <a:schemeClr val="tx1"/>
              </a:solidFill>
              <a:latin typeface="Arial" panose="020B0604020202020204" pitchFamily="34" charset="0"/>
              <a:cs typeface="Arial" panose="020B0604020202020204" pitchFamily="34" charset="0"/>
            </a:endParaRPr>
          </a:p>
        </p:txBody>
      </p:sp>
      <p:sp>
        <p:nvSpPr>
          <p:cNvPr id="7" name="橢圓 11">
            <a:extLst>
              <a:ext uri="{FF2B5EF4-FFF2-40B4-BE49-F238E27FC236}">
                <a16:creationId xmlns:a16="http://schemas.microsoft.com/office/drawing/2014/main" xmlns="" id="{5AB373B7-3288-997C-6343-4B2B1197EA91}"/>
              </a:ext>
            </a:extLst>
          </p:cNvPr>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2">
            <a:extLst>
              <a:ext uri="{FF2B5EF4-FFF2-40B4-BE49-F238E27FC236}">
                <a16:creationId xmlns:a16="http://schemas.microsoft.com/office/drawing/2014/main" xmlns="" id="{5332B615-7689-D2F1-5C53-5A6743CA9FF1}"/>
              </a:ext>
            </a:extLst>
          </p:cNvPr>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3">
            <a:extLst>
              <a:ext uri="{FF2B5EF4-FFF2-40B4-BE49-F238E27FC236}">
                <a16:creationId xmlns:a16="http://schemas.microsoft.com/office/drawing/2014/main" xmlns="" id="{3B270313-D5CD-A1BA-0CEE-ECE04432B542}"/>
              </a:ext>
            </a:extLst>
          </p:cNvPr>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4">
            <a:extLst>
              <a:ext uri="{FF2B5EF4-FFF2-40B4-BE49-F238E27FC236}">
                <a16:creationId xmlns:a16="http://schemas.microsoft.com/office/drawing/2014/main" xmlns="" id="{2DD92F53-3F03-A299-E12F-90A02A2A4E69}"/>
              </a:ext>
            </a:extLst>
          </p:cNvPr>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5">
            <a:extLst>
              <a:ext uri="{FF2B5EF4-FFF2-40B4-BE49-F238E27FC236}">
                <a16:creationId xmlns:a16="http://schemas.microsoft.com/office/drawing/2014/main" xmlns="" id="{336B7529-EBEF-2249-34C7-A1CC835FF253}"/>
              </a:ext>
            </a:extLst>
          </p:cNvPr>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2" name="橢圓 16">
            <a:extLst>
              <a:ext uri="{FF2B5EF4-FFF2-40B4-BE49-F238E27FC236}">
                <a16:creationId xmlns:a16="http://schemas.microsoft.com/office/drawing/2014/main" xmlns="" id="{7CE41C71-5F16-1E2B-7D66-DD3D5C374DC0}"/>
              </a:ext>
            </a:extLst>
          </p:cNvPr>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3" name="橢圓 17">
            <a:extLst>
              <a:ext uri="{FF2B5EF4-FFF2-40B4-BE49-F238E27FC236}">
                <a16:creationId xmlns:a16="http://schemas.microsoft.com/office/drawing/2014/main" xmlns="" id="{BC2789E7-5545-8B6A-32E6-17932DA1B9A8}"/>
              </a:ext>
            </a:extLst>
          </p:cNvPr>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4" name="橢圓 18">
            <a:extLst>
              <a:ext uri="{FF2B5EF4-FFF2-40B4-BE49-F238E27FC236}">
                <a16:creationId xmlns:a16="http://schemas.microsoft.com/office/drawing/2014/main" xmlns="" id="{666BD2C2-8478-9C2F-9AD2-EBF2E3D7815E}"/>
              </a:ext>
            </a:extLst>
          </p:cNvPr>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19">
            <a:extLst>
              <a:ext uri="{FF2B5EF4-FFF2-40B4-BE49-F238E27FC236}">
                <a16:creationId xmlns:a16="http://schemas.microsoft.com/office/drawing/2014/main" xmlns="" id="{2CE311B2-700E-765D-5758-0A07DC8BEB31}"/>
              </a:ext>
            </a:extLst>
          </p:cNvPr>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6" name="橢圓 20">
            <a:extLst>
              <a:ext uri="{FF2B5EF4-FFF2-40B4-BE49-F238E27FC236}">
                <a16:creationId xmlns:a16="http://schemas.microsoft.com/office/drawing/2014/main" xmlns="" id="{21E8FEFA-FBB5-640C-A035-572A6816A597}"/>
              </a:ext>
            </a:extLst>
          </p:cNvPr>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7" name="橢圓 21">
            <a:extLst>
              <a:ext uri="{FF2B5EF4-FFF2-40B4-BE49-F238E27FC236}">
                <a16:creationId xmlns:a16="http://schemas.microsoft.com/office/drawing/2014/main" xmlns="" id="{7D5069AA-33B2-7BC9-9F89-DC6015F8D779}"/>
              </a:ext>
            </a:extLst>
          </p:cNvPr>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8" name="橢圓 22">
            <a:extLst>
              <a:ext uri="{FF2B5EF4-FFF2-40B4-BE49-F238E27FC236}">
                <a16:creationId xmlns:a16="http://schemas.microsoft.com/office/drawing/2014/main" xmlns="" id="{68EE858D-E109-7A10-3B33-47118F5EF44F}"/>
              </a:ext>
            </a:extLst>
          </p:cNvPr>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9" name="橢圓 23">
            <a:extLst>
              <a:ext uri="{FF2B5EF4-FFF2-40B4-BE49-F238E27FC236}">
                <a16:creationId xmlns:a16="http://schemas.microsoft.com/office/drawing/2014/main" xmlns="" id="{B4310D49-BD8C-9E2B-FF4C-5E4601C7B6BD}"/>
              </a:ext>
            </a:extLst>
          </p:cNvPr>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0" name="橢圓 24">
            <a:extLst>
              <a:ext uri="{FF2B5EF4-FFF2-40B4-BE49-F238E27FC236}">
                <a16:creationId xmlns:a16="http://schemas.microsoft.com/office/drawing/2014/main" xmlns="" id="{2E2E6090-4770-D0B0-753E-00A0B0858C43}"/>
              </a:ext>
            </a:extLst>
          </p:cNvPr>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1" name="橢圓 25">
            <a:extLst>
              <a:ext uri="{FF2B5EF4-FFF2-40B4-BE49-F238E27FC236}">
                <a16:creationId xmlns:a16="http://schemas.microsoft.com/office/drawing/2014/main" xmlns="" id="{F9EEEF41-F8CF-98B5-D56E-0CF16C3C3745}"/>
              </a:ext>
            </a:extLst>
          </p:cNvPr>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2" name="橢圓 26">
            <a:extLst>
              <a:ext uri="{FF2B5EF4-FFF2-40B4-BE49-F238E27FC236}">
                <a16:creationId xmlns:a16="http://schemas.microsoft.com/office/drawing/2014/main" xmlns="" id="{85FDD73F-D63B-B858-C77A-4C6EC30CD1AB}"/>
              </a:ext>
            </a:extLst>
          </p:cNvPr>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3" name="表格 34">
            <a:extLst>
              <a:ext uri="{FF2B5EF4-FFF2-40B4-BE49-F238E27FC236}">
                <a16:creationId xmlns:a16="http://schemas.microsoft.com/office/drawing/2014/main" xmlns="" id="{206E92F5-AC12-4A57-1998-E778EBB4AFD1}"/>
              </a:ext>
            </a:extLst>
          </p:cNvPr>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29785" name="文字方塊 35">
            <a:extLst>
              <a:ext uri="{FF2B5EF4-FFF2-40B4-BE49-F238E27FC236}">
                <a16:creationId xmlns:a16="http://schemas.microsoft.com/office/drawing/2014/main" xmlns="" id="{F69AF81D-91BB-F7A8-4478-60F4A3E3A438}"/>
              </a:ext>
            </a:extLst>
          </p:cNvPr>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rgbClr val="FF0000"/>
                </a:solidFill>
                <a:latin typeface="Arial" panose="020B0604020202020204" pitchFamily="34" charset="0"/>
                <a:cs typeface="Arial" panose="020B0604020202020204" pitchFamily="34" charset="0"/>
              </a:rPr>
              <a:t>Filter 2</a:t>
            </a:r>
            <a:endParaRPr lang="zh-TW" altLang="en-US" sz="2400">
              <a:solidFill>
                <a:srgbClr val="FF0000"/>
              </a:solidFill>
              <a:latin typeface="Arial" panose="020B0604020202020204" pitchFamily="34" charset="0"/>
              <a:cs typeface="Arial" panose="020B0604020202020204" pitchFamily="34" charset="0"/>
            </a:endParaRPr>
          </a:p>
        </p:txBody>
      </p:sp>
      <p:sp>
        <p:nvSpPr>
          <p:cNvPr id="25" name="矩形 36">
            <a:extLst>
              <a:ext uri="{FF2B5EF4-FFF2-40B4-BE49-F238E27FC236}">
                <a16:creationId xmlns:a16="http://schemas.microsoft.com/office/drawing/2014/main" xmlns="" id="{5DA1F668-D0D1-5FEA-3E0B-749965FBDC8C}"/>
              </a:ext>
            </a:extLst>
          </p:cNvPr>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6" name="矩形 37">
            <a:extLst>
              <a:ext uri="{FF2B5EF4-FFF2-40B4-BE49-F238E27FC236}">
                <a16:creationId xmlns:a16="http://schemas.microsoft.com/office/drawing/2014/main" xmlns="" id="{8278E111-CA42-1D80-483F-489E64B25DBC}"/>
              </a:ext>
            </a:extLst>
          </p:cNvPr>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7" name="矩形 38">
            <a:extLst>
              <a:ext uri="{FF2B5EF4-FFF2-40B4-BE49-F238E27FC236}">
                <a16:creationId xmlns:a16="http://schemas.microsoft.com/office/drawing/2014/main" xmlns="" id="{CB71AB2C-6093-308A-4AAA-452363B22093}"/>
              </a:ext>
            </a:extLst>
          </p:cNvPr>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8" name="矩形 39">
            <a:extLst>
              <a:ext uri="{FF2B5EF4-FFF2-40B4-BE49-F238E27FC236}">
                <a16:creationId xmlns:a16="http://schemas.microsoft.com/office/drawing/2014/main" xmlns="" id="{916C413E-7F78-23E2-539D-C811251C81C3}"/>
              </a:ext>
            </a:extLst>
          </p:cNvPr>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9" name="矩形 40">
            <a:extLst>
              <a:ext uri="{FF2B5EF4-FFF2-40B4-BE49-F238E27FC236}">
                <a16:creationId xmlns:a16="http://schemas.microsoft.com/office/drawing/2014/main" xmlns="" id="{5ED3BEDD-0CD9-8DD7-7B3D-853699A2D493}"/>
              </a:ext>
            </a:extLst>
          </p:cNvPr>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0" name="橢圓 41">
            <a:extLst>
              <a:ext uri="{FF2B5EF4-FFF2-40B4-BE49-F238E27FC236}">
                <a16:creationId xmlns:a16="http://schemas.microsoft.com/office/drawing/2014/main" xmlns="" id="{EF15C6A4-730C-FCD4-F8AA-E7428185AB35}"/>
              </a:ext>
            </a:extLst>
          </p:cNvPr>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2">
            <a:extLst>
              <a:ext uri="{FF2B5EF4-FFF2-40B4-BE49-F238E27FC236}">
                <a16:creationId xmlns:a16="http://schemas.microsoft.com/office/drawing/2014/main" xmlns="" id="{90E2BDE1-3DB7-3D75-9025-D07347C7086E}"/>
              </a:ext>
            </a:extLst>
          </p:cNvPr>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43">
            <a:extLst>
              <a:ext uri="{FF2B5EF4-FFF2-40B4-BE49-F238E27FC236}">
                <a16:creationId xmlns:a16="http://schemas.microsoft.com/office/drawing/2014/main" xmlns="" id="{26D93CC2-9204-33F5-0B44-2F9615CB5746}"/>
              </a:ext>
            </a:extLst>
          </p:cNvPr>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44">
            <a:extLst>
              <a:ext uri="{FF2B5EF4-FFF2-40B4-BE49-F238E27FC236}">
                <a16:creationId xmlns:a16="http://schemas.microsoft.com/office/drawing/2014/main" xmlns="" id="{536FC96F-C8FE-73D3-5F5C-A41A54E616E7}"/>
              </a:ext>
            </a:extLst>
          </p:cNvPr>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4" name="橢圓 45">
            <a:extLst>
              <a:ext uri="{FF2B5EF4-FFF2-40B4-BE49-F238E27FC236}">
                <a16:creationId xmlns:a16="http://schemas.microsoft.com/office/drawing/2014/main" xmlns="" id="{080566DD-9B1B-15C4-925E-BB3F6197F3ED}"/>
              </a:ext>
            </a:extLst>
          </p:cNvPr>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46">
            <a:extLst>
              <a:ext uri="{FF2B5EF4-FFF2-40B4-BE49-F238E27FC236}">
                <a16:creationId xmlns:a16="http://schemas.microsoft.com/office/drawing/2014/main" xmlns="" id="{E6FDE06A-03B3-F718-6F60-E41E083872EF}"/>
              </a:ext>
            </a:extLst>
          </p:cNvPr>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47">
            <a:extLst>
              <a:ext uri="{FF2B5EF4-FFF2-40B4-BE49-F238E27FC236}">
                <a16:creationId xmlns:a16="http://schemas.microsoft.com/office/drawing/2014/main" xmlns="" id="{E6E9B7D4-4EA9-2991-A9B6-0071F038598B}"/>
              </a:ext>
            </a:extLst>
          </p:cNvPr>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7" name="橢圓 48">
            <a:extLst>
              <a:ext uri="{FF2B5EF4-FFF2-40B4-BE49-F238E27FC236}">
                <a16:creationId xmlns:a16="http://schemas.microsoft.com/office/drawing/2014/main" xmlns="" id="{3BAC12CB-C5D5-99D7-CE8E-0829BDE873B4}"/>
              </a:ext>
            </a:extLst>
          </p:cNvPr>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8" name="橢圓 49">
            <a:extLst>
              <a:ext uri="{FF2B5EF4-FFF2-40B4-BE49-F238E27FC236}">
                <a16:creationId xmlns:a16="http://schemas.microsoft.com/office/drawing/2014/main" xmlns="" id="{381355FB-E9B5-D0CE-406E-33615AB71A98}"/>
              </a:ext>
            </a:extLst>
          </p:cNvPr>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9" name="橢圓 50">
            <a:extLst>
              <a:ext uri="{FF2B5EF4-FFF2-40B4-BE49-F238E27FC236}">
                <a16:creationId xmlns:a16="http://schemas.microsoft.com/office/drawing/2014/main" xmlns="" id="{0668534E-04D5-376F-F664-B49A6D6F7339}"/>
              </a:ext>
            </a:extLst>
          </p:cNvPr>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0" name="橢圓 51">
            <a:extLst>
              <a:ext uri="{FF2B5EF4-FFF2-40B4-BE49-F238E27FC236}">
                <a16:creationId xmlns:a16="http://schemas.microsoft.com/office/drawing/2014/main" xmlns="" id="{28F001F9-002F-D27E-AE0E-D2F28A109091}"/>
              </a:ext>
            </a:extLst>
          </p:cNvPr>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41" name="橢圓 52">
            <a:extLst>
              <a:ext uri="{FF2B5EF4-FFF2-40B4-BE49-F238E27FC236}">
                <a16:creationId xmlns:a16="http://schemas.microsoft.com/office/drawing/2014/main" xmlns="" id="{151DAB90-6C87-D6C6-0718-2DD8D548ADB4}"/>
              </a:ext>
            </a:extLst>
          </p:cNvPr>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2" name="橢圓 53">
            <a:extLst>
              <a:ext uri="{FF2B5EF4-FFF2-40B4-BE49-F238E27FC236}">
                <a16:creationId xmlns:a16="http://schemas.microsoft.com/office/drawing/2014/main" xmlns="" id="{98DCCA61-2336-159B-D6D7-8DDFFAE1D02D}"/>
              </a:ext>
            </a:extLst>
          </p:cNvPr>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43" name="橢圓 54">
            <a:extLst>
              <a:ext uri="{FF2B5EF4-FFF2-40B4-BE49-F238E27FC236}">
                <a16:creationId xmlns:a16="http://schemas.microsoft.com/office/drawing/2014/main" xmlns="" id="{4AD9835D-26E9-CE8E-4562-FF759124136E}"/>
              </a:ext>
            </a:extLst>
          </p:cNvPr>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44" name="橢圓 55">
            <a:extLst>
              <a:ext uri="{FF2B5EF4-FFF2-40B4-BE49-F238E27FC236}">
                <a16:creationId xmlns:a16="http://schemas.microsoft.com/office/drawing/2014/main" xmlns="" id="{5FDA779B-8D5E-A5D6-C698-A9F41005AEF3}"/>
              </a:ext>
            </a:extLst>
          </p:cNvPr>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45" name="橢圓 56">
            <a:extLst>
              <a:ext uri="{FF2B5EF4-FFF2-40B4-BE49-F238E27FC236}">
                <a16:creationId xmlns:a16="http://schemas.microsoft.com/office/drawing/2014/main" xmlns="" id="{F7F03C90-52BC-3D2B-C369-4E38F8CFF71E}"/>
              </a:ext>
            </a:extLst>
          </p:cNvPr>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46" name="文字方塊 2">
            <a:extLst>
              <a:ext uri="{FF2B5EF4-FFF2-40B4-BE49-F238E27FC236}">
                <a16:creationId xmlns:a16="http://schemas.microsoft.com/office/drawing/2014/main" xmlns="" id="{CFAC5B7D-BD6A-DD73-38C0-8D05A3366A27}"/>
              </a:ext>
            </a:extLst>
          </p:cNvPr>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a:solidFill>
                  <a:srgbClr val="0000FF"/>
                </a:solidFill>
                <a:latin typeface="Arial" panose="020B0604020202020204" pitchFamily="34" charset="0"/>
                <a:cs typeface="Arial" panose="020B0604020202020204" pitchFamily="34" charset="0"/>
              </a:rPr>
              <a:t>Repeat this for each filter</a:t>
            </a:r>
            <a:endParaRPr lang="zh-TW" altLang="en-US" sz="2800">
              <a:solidFill>
                <a:srgbClr val="0000FF"/>
              </a:solidFill>
              <a:latin typeface="Arial" panose="020B0604020202020204" pitchFamily="34" charset="0"/>
              <a:cs typeface="Arial" panose="020B0604020202020204" pitchFamily="34" charset="0"/>
            </a:endParaRPr>
          </a:p>
        </p:txBody>
      </p:sp>
      <p:sp>
        <p:nvSpPr>
          <p:cNvPr id="47" name="矩形 57">
            <a:extLst>
              <a:ext uri="{FF2B5EF4-FFF2-40B4-BE49-F238E27FC236}">
                <a16:creationId xmlns:a16="http://schemas.microsoft.com/office/drawing/2014/main" xmlns="" id="{F8524552-AA31-666D-9182-47CC599BB4A5}"/>
              </a:ext>
            </a:extLst>
          </p:cNvPr>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9809" name="矩形 58">
            <a:extLst>
              <a:ext uri="{FF2B5EF4-FFF2-40B4-BE49-F238E27FC236}">
                <a16:creationId xmlns:a16="http://schemas.microsoft.com/office/drawing/2014/main" xmlns="" id="{B43A4BDC-73FD-2840-68A0-0F1A367FB3E5}"/>
              </a:ext>
            </a:extLst>
          </p:cNvPr>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s</a:t>
            </a:r>
            <a:r>
              <a:rPr lang="zh-TW" altLang="en-US" sz="2400">
                <a:solidFill>
                  <a:schemeClr val="tx1"/>
                </a:solidFill>
                <a:latin typeface="Arial" panose="020B0604020202020204" pitchFamily="34" charset="0"/>
                <a:cs typeface="Arial" panose="020B0604020202020204" pitchFamily="34" charset="0"/>
              </a:rPr>
              <a:t>tride</a:t>
            </a:r>
            <a:r>
              <a:rPr lang="en-US" altLang="zh-TW" sz="2400">
                <a:solidFill>
                  <a:schemeClr val="tx1"/>
                </a:solidFill>
                <a:latin typeface="Arial" panose="020B0604020202020204" pitchFamily="34" charset="0"/>
                <a:cs typeface="Arial" panose="020B0604020202020204" pitchFamily="34" charset="0"/>
              </a:rPr>
              <a:t>=1</a:t>
            </a:r>
            <a:endParaRPr lang="zh-TW" altLang="en-US" sz="2400">
              <a:solidFill>
                <a:schemeClr val="tx1"/>
              </a:solidFill>
              <a:latin typeface="Arial" panose="020B0604020202020204" pitchFamily="34" charset="0"/>
              <a:cs typeface="Arial" panose="020B0604020202020204" pitchFamily="34" charset="0"/>
            </a:endParaRPr>
          </a:p>
        </p:txBody>
      </p:sp>
      <p:sp>
        <p:nvSpPr>
          <p:cNvPr id="49" name="文字方塊 59">
            <a:extLst>
              <a:ext uri="{FF2B5EF4-FFF2-40B4-BE49-F238E27FC236}">
                <a16:creationId xmlns:a16="http://schemas.microsoft.com/office/drawing/2014/main" xmlns="" id="{7BBC8AF5-E444-1F11-59C1-8C1B00736AC7}"/>
              </a:ext>
            </a:extLst>
          </p:cNvPr>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a:solidFill>
                  <a:srgbClr val="FF0000"/>
                </a:solidFill>
                <a:latin typeface="Arial" panose="020B0604020202020204" pitchFamily="34" charset="0"/>
                <a:cs typeface="Arial" panose="020B0604020202020204" pitchFamily="34" charset="0"/>
              </a:rPr>
              <a:t>Two 4 x 4 images</a:t>
            </a:r>
          </a:p>
          <a:p>
            <a:pPr algn="ctr" eaLnBrk="1" hangingPunct="1">
              <a:lnSpc>
                <a:spcPct val="100000"/>
              </a:lnSpc>
              <a:spcBef>
                <a:spcPct val="0"/>
              </a:spcBef>
              <a:spcAft>
                <a:spcPct val="0"/>
              </a:spcAft>
              <a:buClrTx/>
              <a:buSzTx/>
              <a:buFontTx/>
              <a:buNone/>
            </a:pPr>
            <a:r>
              <a:rPr lang="en-US" altLang="zh-TW">
                <a:solidFill>
                  <a:srgbClr val="FF0000"/>
                </a:solidFill>
                <a:latin typeface="Arial" panose="020B0604020202020204" pitchFamily="34" charset="0"/>
                <a:cs typeface="Arial" panose="020B0604020202020204" pitchFamily="34" charset="0"/>
              </a:rPr>
              <a:t>Forming 2 x 4 x 4 matrix</a:t>
            </a:r>
            <a:endParaRPr lang="zh-TW" altLang="en-US">
              <a:solidFill>
                <a:srgbClr val="FF0000"/>
              </a:solidFill>
              <a:latin typeface="Arial" panose="020B0604020202020204" pitchFamily="34" charset="0"/>
              <a:cs typeface="Arial" panose="020B0604020202020204" pitchFamily="34" charset="0"/>
            </a:endParaRPr>
          </a:p>
        </p:txBody>
      </p:sp>
      <p:sp>
        <p:nvSpPr>
          <p:cNvPr id="50" name="矩形 5">
            <a:extLst>
              <a:ext uri="{FF2B5EF4-FFF2-40B4-BE49-F238E27FC236}">
                <a16:creationId xmlns:a16="http://schemas.microsoft.com/office/drawing/2014/main" xmlns="" id="{4242A080-8557-F7EB-B305-294A4D9F55BE}"/>
              </a:ext>
            </a:extLst>
          </p:cNvPr>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r>
              <a:rPr lang="en-US" altLang="zh-TW" sz="2800" dirty="0">
                <a:solidFill>
                  <a:srgbClr val="000000"/>
                </a:solidFill>
              </a:rPr>
              <a:t>Feature</a:t>
            </a:r>
          </a:p>
          <a:p>
            <a:pPr algn="ctr" eaLnBrk="1" hangingPunct="1">
              <a:defRPr/>
            </a:pPr>
            <a:r>
              <a:rPr lang="en-US" altLang="zh-TW" sz="2800" dirty="0">
                <a:solidFill>
                  <a:srgbClr val="000000"/>
                </a:solidFill>
              </a:rPr>
              <a:t>Map</a:t>
            </a:r>
            <a:endParaRPr lang="zh-TW" altLang="en-US" sz="28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標題 1">
            <a:extLst>
              <a:ext uri="{FF2B5EF4-FFF2-40B4-BE49-F238E27FC236}">
                <a16:creationId xmlns:a16="http://schemas.microsoft.com/office/drawing/2014/main" xmlns="" id="{789F61ED-4523-9A86-3A72-385C7E72B5BD}"/>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Color image: RGB 3 channels</a:t>
            </a:r>
            <a:endParaRPr lang="zh-TW" altLang="en-US">
              <a:solidFill>
                <a:schemeClr val="tx1">
                  <a:lumMod val="75000"/>
                  <a:lumOff val="25000"/>
                </a:schemeClr>
              </a:solidFill>
            </a:endParaRPr>
          </a:p>
        </p:txBody>
      </p:sp>
      <p:graphicFrame>
        <p:nvGraphicFramePr>
          <p:cNvPr id="6" name="內容版面配置區 3">
            <a:extLst>
              <a:ext uri="{FF2B5EF4-FFF2-40B4-BE49-F238E27FC236}">
                <a16:creationId xmlns:a16="http://schemas.microsoft.com/office/drawing/2014/main" xmlns="" id="{4BC088C2-AB06-1F1D-7093-5E4581777A1F}"/>
              </a:ext>
            </a:extLst>
          </p:cNvPr>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4"/>
                  </a:ext>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5"/>
                  </a:ext>
                </a:extLst>
              </a:tr>
            </a:tbl>
          </a:graphicData>
        </a:graphic>
      </p:graphicFrame>
      <p:graphicFrame>
        <p:nvGraphicFramePr>
          <p:cNvPr id="7" name="內容版面配置區 3">
            <a:extLst>
              <a:ext uri="{FF2B5EF4-FFF2-40B4-BE49-F238E27FC236}">
                <a16:creationId xmlns:a16="http://schemas.microsoft.com/office/drawing/2014/main" xmlns="" id="{19FE57F8-28BB-7345-3E35-4B5BB55C58CA}"/>
              </a:ext>
            </a:extLst>
          </p:cNvPr>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478896">
                  <a:extLst>
                    <a:ext uri="{9D8B030D-6E8A-4147-A177-3AD203B41FA5}">
                      <a16:colId xmlns:a16="http://schemas.microsoft.com/office/drawing/2014/main" xmlns="" val="20004"/>
                    </a:ext>
                  </a:extLst>
                </a:gridCol>
                <a:gridCol w="478896">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5"/>
                  </a:ext>
                </a:extLst>
              </a:tr>
            </a:tbl>
          </a:graphicData>
        </a:graphic>
      </p:graphicFrame>
      <p:graphicFrame>
        <p:nvGraphicFramePr>
          <p:cNvPr id="8" name="內容版面配置區 3">
            <a:extLst>
              <a:ext uri="{FF2B5EF4-FFF2-40B4-BE49-F238E27FC236}">
                <a16:creationId xmlns:a16="http://schemas.microsoft.com/office/drawing/2014/main" xmlns="" id="{9B2419B3-F008-13C6-311B-9D8942096EC9}"/>
              </a:ext>
            </a:extLst>
          </p:cNvPr>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xmlns="" val="20000"/>
                    </a:ext>
                  </a:extLst>
                </a:gridCol>
                <a:gridCol w="478896">
                  <a:extLst>
                    <a:ext uri="{9D8B030D-6E8A-4147-A177-3AD203B41FA5}">
                      <a16:colId xmlns:a16="http://schemas.microsoft.com/office/drawing/2014/main" xmlns="" val="20001"/>
                    </a:ext>
                  </a:extLst>
                </a:gridCol>
                <a:gridCol w="478896">
                  <a:extLst>
                    <a:ext uri="{9D8B030D-6E8A-4147-A177-3AD203B41FA5}">
                      <a16:colId xmlns:a16="http://schemas.microsoft.com/office/drawing/2014/main" xmlns="" val="20002"/>
                    </a:ext>
                  </a:extLst>
                </a:gridCol>
                <a:gridCol w="478896">
                  <a:extLst>
                    <a:ext uri="{9D8B030D-6E8A-4147-A177-3AD203B41FA5}">
                      <a16:colId xmlns:a16="http://schemas.microsoft.com/office/drawing/2014/main" xmlns="" val="20003"/>
                    </a:ext>
                  </a:extLst>
                </a:gridCol>
                <a:gridCol w="507769">
                  <a:extLst>
                    <a:ext uri="{9D8B030D-6E8A-4147-A177-3AD203B41FA5}">
                      <a16:colId xmlns:a16="http://schemas.microsoft.com/office/drawing/2014/main" xmlns="" val="20004"/>
                    </a:ext>
                  </a:extLst>
                </a:gridCol>
                <a:gridCol w="450023">
                  <a:extLst>
                    <a:ext uri="{9D8B030D-6E8A-4147-A177-3AD203B41FA5}">
                      <a16:colId xmlns:a16="http://schemas.microsoft.com/office/drawing/2014/main" xmlns=""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xmlns=""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xmlns="" val="10005"/>
                  </a:ext>
                </a:extLst>
              </a:tr>
            </a:tbl>
          </a:graphicData>
        </a:graphic>
      </p:graphicFrame>
      <p:graphicFrame>
        <p:nvGraphicFramePr>
          <p:cNvPr id="9" name="表格 8">
            <a:extLst>
              <a:ext uri="{FF2B5EF4-FFF2-40B4-BE49-F238E27FC236}">
                <a16:creationId xmlns:a16="http://schemas.microsoft.com/office/drawing/2014/main" xmlns="" id="{05D3023B-5918-C3E7-1690-0B1E96E3ED29}"/>
              </a:ext>
            </a:extLst>
          </p:cNvPr>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10" name="文字方塊 9">
            <a:extLst>
              <a:ext uri="{FF2B5EF4-FFF2-40B4-BE49-F238E27FC236}">
                <a16:creationId xmlns:a16="http://schemas.microsoft.com/office/drawing/2014/main" xmlns="" id="{5E461909-F239-A07F-F1C8-F11697FE28F4}"/>
              </a:ext>
            </a:extLst>
          </p:cNvPr>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11" name="表格 10">
            <a:extLst>
              <a:ext uri="{FF2B5EF4-FFF2-40B4-BE49-F238E27FC236}">
                <a16:creationId xmlns:a16="http://schemas.microsoft.com/office/drawing/2014/main" xmlns="" id="{B7D4BEF9-9A99-727F-F0FF-434FE62B4E33}"/>
              </a:ext>
            </a:extLst>
          </p:cNvPr>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12" name="文字方塊 11">
            <a:extLst>
              <a:ext uri="{FF2B5EF4-FFF2-40B4-BE49-F238E27FC236}">
                <a16:creationId xmlns:a16="http://schemas.microsoft.com/office/drawing/2014/main" xmlns="" id="{363E89CB-F733-E3BF-EEA8-02032ED25827}"/>
              </a:ext>
            </a:extLst>
          </p:cNvPr>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2</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13" name="表格 12">
            <a:extLst>
              <a:ext uri="{FF2B5EF4-FFF2-40B4-BE49-F238E27FC236}">
                <a16:creationId xmlns:a16="http://schemas.microsoft.com/office/drawing/2014/main" xmlns="" id="{3026FEF3-D181-2C50-5791-835D0F0B78B7}"/>
              </a:ext>
            </a:extLst>
          </p:cNvPr>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4" name="表格 13">
            <a:extLst>
              <a:ext uri="{FF2B5EF4-FFF2-40B4-BE49-F238E27FC236}">
                <a16:creationId xmlns:a16="http://schemas.microsoft.com/office/drawing/2014/main" xmlns="" id="{3450FDDC-5928-845E-3DAD-CEA8FA85C7F1}"/>
              </a:ext>
            </a:extLst>
          </p:cNvPr>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5" name="表格 14">
            <a:extLst>
              <a:ext uri="{FF2B5EF4-FFF2-40B4-BE49-F238E27FC236}">
                <a16:creationId xmlns:a16="http://schemas.microsoft.com/office/drawing/2014/main" xmlns="" id="{101367BC-AEBF-D737-E403-0C490F06E135}"/>
              </a:ext>
            </a:extLst>
          </p:cNvPr>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6" name="表格 15">
            <a:extLst>
              <a:ext uri="{FF2B5EF4-FFF2-40B4-BE49-F238E27FC236}">
                <a16:creationId xmlns:a16="http://schemas.microsoft.com/office/drawing/2014/main" xmlns="" id="{0CB9AA96-7BC2-8E8B-F51C-8730C4EF7E1B}"/>
              </a:ext>
            </a:extLst>
          </p:cNvPr>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17" name="向右箭號 4">
            <a:extLst>
              <a:ext uri="{FF2B5EF4-FFF2-40B4-BE49-F238E27FC236}">
                <a16:creationId xmlns:a16="http://schemas.microsoft.com/office/drawing/2014/main" xmlns="" id="{DABE558E-8F38-CBBB-6097-5FD923EDE1A9}"/>
              </a:ext>
            </a:extLst>
          </p:cNvPr>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grpSp>
        <p:nvGrpSpPr>
          <p:cNvPr id="18" name="群組 17">
            <a:extLst>
              <a:ext uri="{FF2B5EF4-FFF2-40B4-BE49-F238E27FC236}">
                <a16:creationId xmlns:a16="http://schemas.microsoft.com/office/drawing/2014/main" xmlns="" id="{D7657181-D4BA-F1B3-0630-5E22D5596C02}"/>
              </a:ext>
            </a:extLst>
          </p:cNvPr>
          <p:cNvGrpSpPr>
            <a:grpSpLocks/>
          </p:cNvGrpSpPr>
          <p:nvPr/>
        </p:nvGrpSpPr>
        <p:grpSpPr bwMode="auto">
          <a:xfrm>
            <a:off x="354013" y="3059113"/>
            <a:ext cx="3927475" cy="3630612"/>
            <a:chOff x="353684" y="3059766"/>
            <a:chExt cx="3927508" cy="3629534"/>
          </a:xfrm>
        </p:grpSpPr>
        <p:pic>
          <p:nvPicPr>
            <p:cNvPr id="30988" name="圖片 3">
              <a:extLst>
                <a:ext uri="{FF2B5EF4-FFF2-40B4-BE49-F238E27FC236}">
                  <a16:creationId xmlns:a16="http://schemas.microsoft.com/office/drawing/2014/main" xmlns="" id="{D0392F6E-A57E-B5A5-23CE-20AFB24AC0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89" name="文字方塊 16">
              <a:extLst>
                <a:ext uri="{FF2B5EF4-FFF2-40B4-BE49-F238E27FC236}">
                  <a16:creationId xmlns:a16="http://schemas.microsoft.com/office/drawing/2014/main" xmlns="" id="{6C05819C-41A1-1BA0-6DBA-6C05B0325BBB}"/>
                </a:ext>
              </a:extLst>
            </p:cNvPr>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Color image</a:t>
              </a:r>
              <a:endParaRPr lang="zh-TW" altLang="en-US" sz="2400">
                <a:solidFill>
                  <a:schemeClr val="tx1"/>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a:extLst>
              <a:ext uri="{FF2B5EF4-FFF2-40B4-BE49-F238E27FC236}">
                <a16:creationId xmlns:a16="http://schemas.microsoft.com/office/drawing/2014/main" xmlns="" id="{7DD84A08-D27E-4970-6D83-DCC74D957995}"/>
              </a:ext>
            </a:extLst>
          </p:cNvPr>
          <p:cNvGraphicFramePr>
            <a:graphicFrameLocks/>
          </p:cNvGraphicFramePr>
          <p:nvPr/>
        </p:nvGraphicFramePr>
        <p:xfrm>
          <a:off x="1450975" y="1289050"/>
          <a:ext cx="1804986" cy="172402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xmlns="" val="20000"/>
                    </a:ext>
                  </a:extLst>
                </a:gridCol>
                <a:gridCol w="300831">
                  <a:extLst>
                    <a:ext uri="{9D8B030D-6E8A-4147-A177-3AD203B41FA5}">
                      <a16:colId xmlns:a16="http://schemas.microsoft.com/office/drawing/2014/main" xmlns="" val="20001"/>
                    </a:ext>
                  </a:extLst>
                </a:gridCol>
                <a:gridCol w="300831">
                  <a:extLst>
                    <a:ext uri="{9D8B030D-6E8A-4147-A177-3AD203B41FA5}">
                      <a16:colId xmlns:a16="http://schemas.microsoft.com/office/drawing/2014/main" xmlns="" val="20002"/>
                    </a:ext>
                  </a:extLst>
                </a:gridCol>
                <a:gridCol w="300831">
                  <a:extLst>
                    <a:ext uri="{9D8B030D-6E8A-4147-A177-3AD203B41FA5}">
                      <a16:colId xmlns:a16="http://schemas.microsoft.com/office/drawing/2014/main" xmlns="" val="20003"/>
                    </a:ext>
                  </a:extLst>
                </a:gridCol>
                <a:gridCol w="300831">
                  <a:extLst>
                    <a:ext uri="{9D8B030D-6E8A-4147-A177-3AD203B41FA5}">
                      <a16:colId xmlns:a16="http://schemas.microsoft.com/office/drawing/2014/main" xmlns="" val="20004"/>
                    </a:ext>
                  </a:extLst>
                </a:gridCol>
                <a:gridCol w="300831">
                  <a:extLst>
                    <a:ext uri="{9D8B030D-6E8A-4147-A177-3AD203B41FA5}">
                      <a16:colId xmlns:a16="http://schemas.microsoft.com/office/drawing/2014/main" xmlns="" val="20005"/>
                    </a:ext>
                  </a:extLst>
                </a:gridCol>
              </a:tblGrid>
              <a:tr h="287338">
                <a:tc>
                  <a:txBody>
                    <a:bodyPr/>
                    <a:lstStyle/>
                    <a:p>
                      <a:pPr algn="ctr"/>
                      <a:r>
                        <a:rPr lang="en-US" altLang="zh-TW" sz="1500" dirty="0">
                          <a:solidFill>
                            <a:srgbClr val="0000FF"/>
                          </a:solidFill>
                        </a:rPr>
                        <a:t>1</a:t>
                      </a: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extLst>
                  <a:ext uri="{0D108BD9-81ED-4DB2-BD59-A6C34878D82A}">
                    <a16:rowId xmlns:a16="http://schemas.microsoft.com/office/drawing/2014/main" xmlns="" val="10000"/>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xmlns="" val="10001"/>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xmlns="" val="10002"/>
                  </a:ext>
                </a:extLst>
              </a:tr>
              <a:tr h="287338">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xmlns="" val="10003"/>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xmlns="" val="10004"/>
                  </a:ext>
                </a:extLst>
              </a:tr>
              <a:tr h="287338">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34" marB="28734"/>
                </a:tc>
                <a:tc>
                  <a:txBody>
                    <a:bodyPr/>
                    <a:lstStyle/>
                    <a:p>
                      <a:pPr algn="ctr"/>
                      <a:r>
                        <a:rPr lang="en-US" altLang="zh-TW" sz="1500" dirty="0"/>
                        <a:t>0</a:t>
                      </a:r>
                      <a:endParaRPr lang="zh-TW" altLang="en-US" sz="1500" dirty="0"/>
                    </a:p>
                  </a:txBody>
                  <a:tcPr marL="57429" marR="57429" marT="28734" marB="28734"/>
                </a:tc>
                <a:extLst>
                  <a:ext uri="{0D108BD9-81ED-4DB2-BD59-A6C34878D82A}">
                    <a16:rowId xmlns:a16="http://schemas.microsoft.com/office/drawing/2014/main" xmlns="" val="10005"/>
                  </a:ext>
                </a:extLst>
              </a:tr>
            </a:tbl>
          </a:graphicData>
        </a:graphic>
      </p:graphicFrame>
      <p:sp>
        <p:nvSpPr>
          <p:cNvPr id="31797" name="文字方塊 4">
            <a:extLst>
              <a:ext uri="{FF2B5EF4-FFF2-40B4-BE49-F238E27FC236}">
                <a16:creationId xmlns:a16="http://schemas.microsoft.com/office/drawing/2014/main" xmlns="" id="{EE9504BE-C531-0164-EEE6-DB21B80B77D9}"/>
              </a:ext>
            </a:extLst>
          </p:cNvPr>
          <p:cNvSpPr txBox="1">
            <a:spLocks noChangeArrowheads="1"/>
          </p:cNvSpPr>
          <p:nvPr/>
        </p:nvSpPr>
        <p:spPr bwMode="auto">
          <a:xfrm>
            <a:off x="1730375" y="3013075"/>
            <a:ext cx="124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image</a:t>
            </a:r>
            <a:endParaRPr lang="zh-TW" altLang="en-US" sz="2400">
              <a:solidFill>
                <a:schemeClr val="tx1"/>
              </a:solidFill>
              <a:latin typeface="Arial" panose="020B0604020202020204" pitchFamily="34" charset="0"/>
              <a:cs typeface="Arial" panose="020B0604020202020204" pitchFamily="34" charset="0"/>
            </a:endParaRPr>
          </a:p>
        </p:txBody>
      </p:sp>
      <p:pic>
        <p:nvPicPr>
          <p:cNvPr id="31798" name="圖片 5">
            <a:extLst>
              <a:ext uri="{FF2B5EF4-FFF2-40B4-BE49-F238E27FC236}">
                <a16:creationId xmlns:a16="http://schemas.microsoft.com/office/drawing/2014/main" xmlns="" id="{FB5E70E5-7C4F-47A8-72AC-68B8014C0F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32463" y="1312863"/>
            <a:ext cx="1916112"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向右箭號 62">
            <a:extLst>
              <a:ext uri="{FF2B5EF4-FFF2-40B4-BE49-F238E27FC236}">
                <a16:creationId xmlns:a16="http://schemas.microsoft.com/office/drawing/2014/main" xmlns="" id="{F89FAEBC-D363-38FC-0A63-740151A7D60C}"/>
              </a:ext>
            </a:extLst>
          </p:cNvPr>
          <p:cNvSpPr/>
          <p:nvPr/>
        </p:nvSpPr>
        <p:spPr>
          <a:xfrm>
            <a:off x="3673475" y="2151063"/>
            <a:ext cx="1881188" cy="666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1800" name="文字方塊 7">
            <a:extLst>
              <a:ext uri="{FF2B5EF4-FFF2-40B4-BE49-F238E27FC236}">
                <a16:creationId xmlns:a16="http://schemas.microsoft.com/office/drawing/2014/main" xmlns="" id="{57490D4B-D9FE-12C7-8050-BF340C6BB052}"/>
              </a:ext>
            </a:extLst>
          </p:cNvPr>
          <p:cNvSpPr txBox="1">
            <a:spLocks noChangeArrowheads="1"/>
          </p:cNvSpPr>
          <p:nvPr/>
        </p:nvSpPr>
        <p:spPr bwMode="auto">
          <a:xfrm>
            <a:off x="3657600" y="2743200"/>
            <a:ext cx="200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convolution</a:t>
            </a:r>
            <a:endParaRPr lang="zh-TW" altLang="en-US" sz="2400">
              <a:solidFill>
                <a:schemeClr val="tx1"/>
              </a:solidFill>
              <a:latin typeface="Arial" panose="020B0604020202020204" pitchFamily="34" charset="0"/>
              <a:cs typeface="Arial" panose="020B0604020202020204" pitchFamily="34" charset="0"/>
            </a:endParaRPr>
          </a:p>
        </p:txBody>
      </p:sp>
      <p:graphicFrame>
        <p:nvGraphicFramePr>
          <p:cNvPr id="9" name="表格 8">
            <a:extLst>
              <a:ext uri="{FF2B5EF4-FFF2-40B4-BE49-F238E27FC236}">
                <a16:creationId xmlns:a16="http://schemas.microsoft.com/office/drawing/2014/main" xmlns="" id="{99ACB8A3-D66E-40B9-F742-C9DACD8833DA}"/>
              </a:ext>
            </a:extLst>
          </p:cNvPr>
          <p:cNvGraphicFramePr>
            <a:graphicFrameLocks noGrp="1"/>
          </p:cNvGraphicFramePr>
          <p:nvPr/>
        </p:nvGraphicFramePr>
        <p:xfrm>
          <a:off x="4586288" y="1268413"/>
          <a:ext cx="963612" cy="814386"/>
        </p:xfrm>
        <a:graphic>
          <a:graphicData uri="http://schemas.openxmlformats.org/drawingml/2006/table">
            <a:tbl>
              <a:tblPr firstRow="1" bandRow="1">
                <a:tableStyleId>{5940675A-B579-460E-94D1-54222C63F5DA}</a:tableStyleId>
              </a:tblPr>
              <a:tblGrid>
                <a:gridCol w="321204">
                  <a:extLst>
                    <a:ext uri="{9D8B030D-6E8A-4147-A177-3AD203B41FA5}">
                      <a16:colId xmlns:a16="http://schemas.microsoft.com/office/drawing/2014/main" xmlns="" val="20000"/>
                    </a:ext>
                  </a:extLst>
                </a:gridCol>
                <a:gridCol w="321204">
                  <a:extLst>
                    <a:ext uri="{9D8B030D-6E8A-4147-A177-3AD203B41FA5}">
                      <a16:colId xmlns:a16="http://schemas.microsoft.com/office/drawing/2014/main" xmlns="" val="20001"/>
                    </a:ext>
                  </a:extLst>
                </a:gridCol>
                <a:gridCol w="321204">
                  <a:extLst>
                    <a:ext uri="{9D8B030D-6E8A-4147-A177-3AD203B41FA5}">
                      <a16:colId xmlns:a16="http://schemas.microsoft.com/office/drawing/2014/main" xmlns="" val="20002"/>
                    </a:ext>
                  </a:extLst>
                </a:gridCol>
              </a:tblGrid>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xmlns="" val="10000"/>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xmlns="" val="10001"/>
                  </a:ext>
                </a:extLst>
              </a:tr>
              <a:tr h="271462">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tc>
                  <a:txBody>
                    <a:bodyPr/>
                    <a:lstStyle/>
                    <a:p>
                      <a:pPr algn="ctr"/>
                      <a:r>
                        <a:rPr lang="en-US" altLang="zh-TW" sz="1400" dirty="0"/>
                        <a:t>-1</a:t>
                      </a:r>
                      <a:endParaRPr lang="zh-TW" altLang="en-US" sz="1400" dirty="0"/>
                    </a:p>
                  </a:txBody>
                  <a:tcPr marL="54319" marR="54319" marT="27146" marB="27146">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10" name="表格 9">
            <a:extLst>
              <a:ext uri="{FF2B5EF4-FFF2-40B4-BE49-F238E27FC236}">
                <a16:creationId xmlns:a16="http://schemas.microsoft.com/office/drawing/2014/main" xmlns="" id="{AC48CA90-D6D0-EE5B-B4BC-F69EF0BFD508}"/>
              </a:ext>
            </a:extLst>
          </p:cNvPr>
          <p:cNvGraphicFramePr>
            <a:graphicFrameLocks noGrp="1"/>
          </p:cNvGraphicFramePr>
          <p:nvPr/>
        </p:nvGraphicFramePr>
        <p:xfrm>
          <a:off x="3503613" y="1273175"/>
          <a:ext cx="947736" cy="801687"/>
        </p:xfrm>
        <a:graphic>
          <a:graphicData uri="http://schemas.openxmlformats.org/drawingml/2006/table">
            <a:tbl>
              <a:tblPr firstRow="1" bandRow="1">
                <a:tableStyleId>{5940675A-B579-460E-94D1-54222C63F5DA}</a:tableStyleId>
              </a:tblPr>
              <a:tblGrid>
                <a:gridCol w="315912">
                  <a:extLst>
                    <a:ext uri="{9D8B030D-6E8A-4147-A177-3AD203B41FA5}">
                      <a16:colId xmlns:a16="http://schemas.microsoft.com/office/drawing/2014/main" xmlns="" val="20000"/>
                    </a:ext>
                  </a:extLst>
                </a:gridCol>
                <a:gridCol w="315912">
                  <a:extLst>
                    <a:ext uri="{9D8B030D-6E8A-4147-A177-3AD203B41FA5}">
                      <a16:colId xmlns:a16="http://schemas.microsoft.com/office/drawing/2014/main" xmlns="" val="20001"/>
                    </a:ext>
                  </a:extLst>
                </a:gridCol>
                <a:gridCol w="315912">
                  <a:extLst>
                    <a:ext uri="{9D8B030D-6E8A-4147-A177-3AD203B41FA5}">
                      <a16:colId xmlns:a16="http://schemas.microsoft.com/office/drawing/2014/main" xmlns="" val="20002"/>
                    </a:ext>
                  </a:extLst>
                </a:gridCol>
              </a:tblGrid>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xmlns="" val="10000"/>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xmlns="" val="10001"/>
                  </a:ext>
                </a:extLst>
              </a:tr>
              <a:tr h="267229">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tc>
                  <a:txBody>
                    <a:bodyPr/>
                    <a:lstStyle/>
                    <a:p>
                      <a:pPr algn="ctr"/>
                      <a:r>
                        <a:rPr lang="en-US" altLang="zh-TW" sz="1400" dirty="0"/>
                        <a:t>1</a:t>
                      </a:r>
                      <a:endParaRPr lang="zh-TW" altLang="en-US" sz="1400" dirty="0"/>
                    </a:p>
                  </a:txBody>
                  <a:tcPr marL="53424" marR="53424" marT="26701" marB="26701">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11" name="矩形 11">
            <a:extLst>
              <a:ext uri="{FF2B5EF4-FFF2-40B4-BE49-F238E27FC236}">
                <a16:creationId xmlns:a16="http://schemas.microsoft.com/office/drawing/2014/main" xmlns="" id="{E4267603-4905-81C6-E863-00397FA15393}"/>
              </a:ext>
            </a:extLst>
          </p:cNvPr>
          <p:cNvSpPr/>
          <p:nvPr/>
        </p:nvSpPr>
        <p:spPr>
          <a:xfrm>
            <a:off x="1041400" y="1046163"/>
            <a:ext cx="7089775" cy="2603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2" name="矩形 39">
            <a:extLst>
              <a:ext uri="{FF2B5EF4-FFF2-40B4-BE49-F238E27FC236}">
                <a16:creationId xmlns:a16="http://schemas.microsoft.com/office/drawing/2014/main" xmlns="" id="{3F8D1EBC-C518-50DF-60A6-A1523AF23310}"/>
              </a:ext>
            </a:extLst>
          </p:cNvPr>
          <p:cNvSpPr>
            <a:spLocks noChangeArrowheads="1"/>
          </p:cNvSpPr>
          <p:nvPr/>
        </p:nvSpPr>
        <p:spPr bwMode="auto">
          <a:xfrm>
            <a:off x="5272088" y="3898900"/>
            <a:ext cx="498475" cy="2624138"/>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zh-TW" altLang="en-US">
              <a:solidFill>
                <a:schemeClr val="dk1"/>
              </a:solidFill>
              <a:latin typeface="+mn-lt"/>
              <a:ea typeface="+mn-ea"/>
            </a:endParaRPr>
          </a:p>
        </p:txBody>
      </p:sp>
      <p:sp>
        <p:nvSpPr>
          <p:cNvPr id="13" name="矩形 40">
            <a:extLst>
              <a:ext uri="{FF2B5EF4-FFF2-40B4-BE49-F238E27FC236}">
                <a16:creationId xmlns:a16="http://schemas.microsoft.com/office/drawing/2014/main" xmlns="" id="{B768266C-AEA5-1852-1E31-5FF0D9A79F9B}"/>
              </a:ext>
            </a:extLst>
          </p:cNvPr>
          <p:cNvSpPr>
            <a:spLocks noChangeArrowheads="1"/>
          </p:cNvSpPr>
          <p:nvPr/>
        </p:nvSpPr>
        <p:spPr bwMode="auto">
          <a:xfrm>
            <a:off x="5340350" y="4616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sp>
        <p:nvSpPr>
          <p:cNvPr id="14" name="矩形 41">
            <a:extLst>
              <a:ext uri="{FF2B5EF4-FFF2-40B4-BE49-F238E27FC236}">
                <a16:creationId xmlns:a16="http://schemas.microsoft.com/office/drawing/2014/main" xmlns="" id="{9DEE74BA-2C59-7381-6919-4E70026ADEB4}"/>
              </a:ext>
            </a:extLst>
          </p:cNvPr>
          <p:cNvSpPr>
            <a:spLocks noChangeArrowheads="1"/>
          </p:cNvSpPr>
          <p:nvPr/>
        </p:nvSpPr>
        <p:spPr bwMode="auto">
          <a:xfrm>
            <a:off x="5346700" y="40449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graphicFrame>
        <p:nvGraphicFramePr>
          <p:cNvPr id="31841" name="Object 12">
            <a:extLst>
              <a:ext uri="{FF2B5EF4-FFF2-40B4-BE49-F238E27FC236}">
                <a16:creationId xmlns:a16="http://schemas.microsoft.com/office/drawing/2014/main" xmlns="" id="{09E103F8-813B-454B-1468-AF8F527C0662}"/>
              </a:ext>
            </a:extLst>
          </p:cNvPr>
          <p:cNvGraphicFramePr>
            <a:graphicFrameLocks noChangeAspect="1"/>
          </p:cNvGraphicFramePr>
          <p:nvPr/>
        </p:nvGraphicFramePr>
        <p:xfrm>
          <a:off x="5359400" y="3949700"/>
          <a:ext cx="325438" cy="461963"/>
        </p:xfrm>
        <a:graphic>
          <a:graphicData uri="http://schemas.openxmlformats.org/presentationml/2006/ole">
            <mc:AlternateContent xmlns:mc="http://schemas.openxmlformats.org/markup-compatibility/2006">
              <mc:Choice xmlns:v="urn:schemas-microsoft-com:vml" Requires="v">
                <p:oleObj spid="_x0000_s1041" name="方程式" r:id="rId4" imgW="3505200" imgH="4978400" progId="Equation.3">
                  <p:embed/>
                </p:oleObj>
              </mc:Choice>
              <mc:Fallback>
                <p:oleObj name="方程式" r:id="rId4" imgW="3505200" imgH="4978400" progId="Equation.3">
                  <p:embed/>
                  <p:pic>
                    <p:nvPicPr>
                      <p:cNvPr id="31841" name="Object 12">
                        <a:extLst>
                          <a:ext uri="{FF2B5EF4-FFF2-40B4-BE49-F238E27FC236}">
                            <a16:creationId xmlns:a16="http://schemas.microsoft.com/office/drawing/2014/main" xmlns="" id="{09E103F8-813B-454B-1468-AF8F527C0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400" y="3949700"/>
                        <a:ext cx="325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842" name="Object 12">
            <a:extLst>
              <a:ext uri="{FF2B5EF4-FFF2-40B4-BE49-F238E27FC236}">
                <a16:creationId xmlns:a16="http://schemas.microsoft.com/office/drawing/2014/main" xmlns="" id="{2170C866-9857-7722-B169-F697D9A6E2D1}"/>
              </a:ext>
            </a:extLst>
          </p:cNvPr>
          <p:cNvGraphicFramePr>
            <a:graphicFrameLocks noChangeAspect="1"/>
          </p:cNvGraphicFramePr>
          <p:nvPr/>
        </p:nvGraphicFramePr>
        <p:xfrm>
          <a:off x="5364163" y="4533900"/>
          <a:ext cx="352425" cy="461963"/>
        </p:xfrm>
        <a:graphic>
          <a:graphicData uri="http://schemas.openxmlformats.org/presentationml/2006/ole">
            <mc:AlternateContent xmlns:mc="http://schemas.openxmlformats.org/markup-compatibility/2006">
              <mc:Choice xmlns:v="urn:schemas-microsoft-com:vml" Requires="v">
                <p:oleObj spid="_x0000_s1042" name="方程式" r:id="rId6" imgW="3797300" imgH="4978400" progId="Equation.3">
                  <p:embed/>
                </p:oleObj>
              </mc:Choice>
              <mc:Fallback>
                <p:oleObj name="方程式" r:id="rId6" imgW="3797300" imgH="4978400" progId="Equation.3">
                  <p:embed/>
                  <p:pic>
                    <p:nvPicPr>
                      <p:cNvPr id="31842" name="Object 12">
                        <a:extLst>
                          <a:ext uri="{FF2B5EF4-FFF2-40B4-BE49-F238E27FC236}">
                            <a16:creationId xmlns:a16="http://schemas.microsoft.com/office/drawing/2014/main" xmlns="" id="{2170C866-9857-7722-B169-F697D9A6E2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163" y="4533900"/>
                        <a:ext cx="352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矩形 44">
            <a:extLst>
              <a:ext uri="{FF2B5EF4-FFF2-40B4-BE49-F238E27FC236}">
                <a16:creationId xmlns:a16="http://schemas.microsoft.com/office/drawing/2014/main" xmlns="" id="{4C401CE9-CFD2-B20E-1FAE-049D7FB22026}"/>
              </a:ext>
            </a:extLst>
          </p:cNvPr>
          <p:cNvSpPr>
            <a:spLocks noChangeArrowheads="1"/>
          </p:cNvSpPr>
          <p:nvPr/>
        </p:nvSpPr>
        <p:spPr bwMode="auto">
          <a:xfrm>
            <a:off x="6826250" y="3870325"/>
            <a:ext cx="746125" cy="2676525"/>
          </a:xfrm>
          <a:prstGeom prst="rect">
            <a:avLst/>
          </a:prstGeom>
          <a:solidFill>
            <a:srgbClr val="D9D9D9"/>
          </a:solidFill>
          <a:ln>
            <a:noFill/>
          </a:ln>
          <a:effectLst>
            <a:outerShdw blurRad="40000" dist="20000" dir="5400000" rotWithShape="0">
              <a:srgbClr val="80808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defRPr/>
            </a:pPr>
            <a:endParaRPr lang="zh-TW" altLang="en-US">
              <a:solidFill>
                <a:schemeClr val="dk1"/>
              </a:solidFill>
              <a:latin typeface="+mn-lt"/>
              <a:ea typeface="+mn-ea"/>
            </a:endParaRPr>
          </a:p>
        </p:txBody>
      </p:sp>
      <p:sp>
        <p:nvSpPr>
          <p:cNvPr id="18" name="橢圓 45">
            <a:extLst>
              <a:ext uri="{FF2B5EF4-FFF2-40B4-BE49-F238E27FC236}">
                <a16:creationId xmlns:a16="http://schemas.microsoft.com/office/drawing/2014/main" xmlns="" id="{1A39C4F4-A7EB-87CF-F2BD-CA2FB26B39AB}"/>
              </a:ext>
            </a:extLst>
          </p:cNvPr>
          <p:cNvSpPr>
            <a:spLocks noChangeArrowheads="1"/>
          </p:cNvSpPr>
          <p:nvPr/>
        </p:nvSpPr>
        <p:spPr bwMode="auto">
          <a:xfrm>
            <a:off x="6934200" y="3886200"/>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sp>
        <p:nvSpPr>
          <p:cNvPr id="19" name="橢圓 46">
            <a:extLst>
              <a:ext uri="{FF2B5EF4-FFF2-40B4-BE49-F238E27FC236}">
                <a16:creationId xmlns:a16="http://schemas.microsoft.com/office/drawing/2014/main" xmlns="" id="{2F48F115-9281-7F63-7935-4D257214E360}"/>
              </a:ext>
            </a:extLst>
          </p:cNvPr>
          <p:cNvSpPr>
            <a:spLocks noChangeArrowheads="1"/>
          </p:cNvSpPr>
          <p:nvPr/>
        </p:nvSpPr>
        <p:spPr bwMode="auto">
          <a:xfrm>
            <a:off x="6926263" y="4660900"/>
            <a:ext cx="573087" cy="57308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sp>
        <p:nvSpPr>
          <p:cNvPr id="20" name="橢圓 47">
            <a:extLst>
              <a:ext uri="{FF2B5EF4-FFF2-40B4-BE49-F238E27FC236}">
                <a16:creationId xmlns:a16="http://schemas.microsoft.com/office/drawing/2014/main" xmlns="" id="{B194DF60-018F-302C-F1F9-C320E15A9E07}"/>
              </a:ext>
            </a:extLst>
          </p:cNvPr>
          <p:cNvSpPr>
            <a:spLocks noChangeArrowheads="1"/>
          </p:cNvSpPr>
          <p:nvPr/>
        </p:nvSpPr>
        <p:spPr bwMode="auto">
          <a:xfrm>
            <a:off x="6913563" y="5888038"/>
            <a:ext cx="574675" cy="57467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sp>
        <p:nvSpPr>
          <p:cNvPr id="31847" name="文字方塊 48">
            <a:extLst>
              <a:ext uri="{FF2B5EF4-FFF2-40B4-BE49-F238E27FC236}">
                <a16:creationId xmlns:a16="http://schemas.microsoft.com/office/drawing/2014/main" xmlns="" id="{745C45D9-A5F9-3BD7-47A5-A04DDE477318}"/>
              </a:ext>
            </a:extLst>
          </p:cNvPr>
          <p:cNvSpPr txBox="1">
            <a:spLocks noChangeArrowheads="1"/>
          </p:cNvSpPr>
          <p:nvPr/>
        </p:nvSpPr>
        <p:spPr bwMode="auto">
          <a:xfrm rot="5400000">
            <a:off x="6911976" y="5310187"/>
            <a:ext cx="768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a:t>
            </a:r>
            <a:endParaRPr lang="zh-TW" altLang="en-US" sz="2800">
              <a:solidFill>
                <a:schemeClr val="tx1"/>
              </a:solidFill>
              <a:latin typeface="Arial" panose="020B0604020202020204" pitchFamily="34" charset="0"/>
              <a:cs typeface="Arial" panose="020B0604020202020204" pitchFamily="34" charset="0"/>
            </a:endParaRPr>
          </a:p>
        </p:txBody>
      </p:sp>
      <p:sp>
        <p:nvSpPr>
          <p:cNvPr id="22" name="矩形 49">
            <a:extLst>
              <a:ext uri="{FF2B5EF4-FFF2-40B4-BE49-F238E27FC236}">
                <a16:creationId xmlns:a16="http://schemas.microsoft.com/office/drawing/2014/main" xmlns="" id="{62864A0C-ABBF-4290-96F3-6855774E5958}"/>
              </a:ext>
            </a:extLst>
          </p:cNvPr>
          <p:cNvSpPr>
            <a:spLocks noChangeArrowheads="1"/>
          </p:cNvSpPr>
          <p:nvPr/>
        </p:nvSpPr>
        <p:spPr bwMode="auto">
          <a:xfrm>
            <a:off x="5349875" y="6013450"/>
            <a:ext cx="342900" cy="3429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endParaRPr lang="zh-TW" altLang="en-US">
              <a:solidFill>
                <a:schemeClr val="dk1"/>
              </a:solidFill>
              <a:latin typeface="+mn-lt"/>
              <a:ea typeface="+mn-ea"/>
            </a:endParaRPr>
          </a:p>
        </p:txBody>
      </p:sp>
      <p:graphicFrame>
        <p:nvGraphicFramePr>
          <p:cNvPr id="31849" name="Object 12">
            <a:extLst>
              <a:ext uri="{FF2B5EF4-FFF2-40B4-BE49-F238E27FC236}">
                <a16:creationId xmlns:a16="http://schemas.microsoft.com/office/drawing/2014/main" xmlns="" id="{2E89247C-B778-988E-EBF2-00364233FF37}"/>
              </a:ext>
            </a:extLst>
          </p:cNvPr>
          <p:cNvGraphicFramePr>
            <a:graphicFrameLocks noChangeAspect="1"/>
          </p:cNvGraphicFramePr>
          <p:nvPr/>
        </p:nvGraphicFramePr>
        <p:xfrm>
          <a:off x="5319713" y="5918200"/>
          <a:ext cx="461962" cy="488950"/>
        </p:xfrm>
        <a:graphic>
          <a:graphicData uri="http://schemas.openxmlformats.org/presentationml/2006/ole">
            <mc:AlternateContent xmlns:mc="http://schemas.openxmlformats.org/markup-compatibility/2006">
              <mc:Choice xmlns:v="urn:schemas-microsoft-com:vml" Requires="v">
                <p:oleObj spid="_x0000_s1043" name="方程式" r:id="rId8" imgW="4978400" imgH="5270500" progId="Equation.3">
                  <p:embed/>
                </p:oleObj>
              </mc:Choice>
              <mc:Fallback>
                <p:oleObj name="方程式" r:id="rId8" imgW="4978400" imgH="5270500" progId="Equation.3">
                  <p:embed/>
                  <p:pic>
                    <p:nvPicPr>
                      <p:cNvPr id="31849" name="Object 12">
                        <a:extLst>
                          <a:ext uri="{FF2B5EF4-FFF2-40B4-BE49-F238E27FC236}">
                            <a16:creationId xmlns:a16="http://schemas.microsoft.com/office/drawing/2014/main" xmlns="" id="{2E89247C-B778-988E-EBF2-00364233FF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9713" y="5918200"/>
                        <a:ext cx="461962"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850" name="文字方塊 51">
            <a:extLst>
              <a:ext uri="{FF2B5EF4-FFF2-40B4-BE49-F238E27FC236}">
                <a16:creationId xmlns:a16="http://schemas.microsoft.com/office/drawing/2014/main" xmlns="" id="{46CF6BC6-6C36-00F2-913B-B3C623E62128}"/>
              </a:ext>
            </a:extLst>
          </p:cNvPr>
          <p:cNvSpPr txBox="1">
            <a:spLocks noChangeArrowheads="1"/>
          </p:cNvSpPr>
          <p:nvPr/>
        </p:nvSpPr>
        <p:spPr bwMode="auto">
          <a:xfrm rot="5400000">
            <a:off x="5241132" y="5260181"/>
            <a:ext cx="7683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a:t>
            </a:r>
            <a:endParaRPr lang="zh-TW" altLang="en-US" sz="2800">
              <a:solidFill>
                <a:schemeClr val="tx1"/>
              </a:solidFill>
              <a:latin typeface="Arial" panose="020B0604020202020204" pitchFamily="34" charset="0"/>
              <a:cs typeface="Arial" panose="020B0604020202020204" pitchFamily="34" charset="0"/>
            </a:endParaRPr>
          </a:p>
        </p:txBody>
      </p:sp>
      <p:cxnSp>
        <p:nvCxnSpPr>
          <p:cNvPr id="25" name="直線單箭頭接點 52">
            <a:extLst>
              <a:ext uri="{FF2B5EF4-FFF2-40B4-BE49-F238E27FC236}">
                <a16:creationId xmlns:a16="http://schemas.microsoft.com/office/drawing/2014/main" xmlns="" id="{759778A9-6217-F252-A182-B24AA6A5818B}"/>
              </a:ext>
            </a:extLst>
          </p:cNvPr>
          <p:cNvCxnSpPr>
            <a:endCxn id="18" idx="2"/>
          </p:cNvCxnSpPr>
          <p:nvPr/>
        </p:nvCxnSpPr>
        <p:spPr>
          <a:xfrm flipV="1">
            <a:off x="5695950" y="4173538"/>
            <a:ext cx="1238250"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3">
            <a:extLst>
              <a:ext uri="{FF2B5EF4-FFF2-40B4-BE49-F238E27FC236}">
                <a16:creationId xmlns:a16="http://schemas.microsoft.com/office/drawing/2014/main" xmlns="" id="{145D09C6-5630-8781-C0A3-9F87EA323698}"/>
              </a:ext>
            </a:extLst>
          </p:cNvPr>
          <p:cNvCxnSpPr>
            <a:stCxn id="14" idx="3"/>
            <a:endCxn id="19" idx="2"/>
          </p:cNvCxnSpPr>
          <p:nvPr/>
        </p:nvCxnSpPr>
        <p:spPr>
          <a:xfrm>
            <a:off x="5689600" y="4216400"/>
            <a:ext cx="1236663" cy="7302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4">
            <a:extLst>
              <a:ext uri="{FF2B5EF4-FFF2-40B4-BE49-F238E27FC236}">
                <a16:creationId xmlns:a16="http://schemas.microsoft.com/office/drawing/2014/main" xmlns="" id="{2683C3CD-A471-E6AB-278B-325A5799BD92}"/>
              </a:ext>
            </a:extLst>
          </p:cNvPr>
          <p:cNvCxnSpPr>
            <a:stCxn id="14" idx="3"/>
            <a:endCxn id="20" idx="2"/>
          </p:cNvCxnSpPr>
          <p:nvPr/>
        </p:nvCxnSpPr>
        <p:spPr>
          <a:xfrm>
            <a:off x="5689600" y="4216400"/>
            <a:ext cx="1223963" cy="19589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5">
            <a:extLst>
              <a:ext uri="{FF2B5EF4-FFF2-40B4-BE49-F238E27FC236}">
                <a16:creationId xmlns:a16="http://schemas.microsoft.com/office/drawing/2014/main" xmlns="" id="{72E83705-7513-74EB-7561-19A61B4D91C4}"/>
              </a:ext>
            </a:extLst>
          </p:cNvPr>
          <p:cNvCxnSpPr>
            <a:endCxn id="18" idx="2"/>
          </p:cNvCxnSpPr>
          <p:nvPr/>
        </p:nvCxnSpPr>
        <p:spPr>
          <a:xfrm flipV="1">
            <a:off x="5727700" y="4173538"/>
            <a:ext cx="1206500" cy="5953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56">
            <a:extLst>
              <a:ext uri="{FF2B5EF4-FFF2-40B4-BE49-F238E27FC236}">
                <a16:creationId xmlns:a16="http://schemas.microsoft.com/office/drawing/2014/main" xmlns="" id="{3184FD8E-4C83-0307-6FB7-B86596F87BFD}"/>
              </a:ext>
            </a:extLst>
          </p:cNvPr>
          <p:cNvCxnSpPr>
            <a:stCxn id="13" idx="3"/>
            <a:endCxn id="19" idx="2"/>
          </p:cNvCxnSpPr>
          <p:nvPr/>
        </p:nvCxnSpPr>
        <p:spPr>
          <a:xfrm>
            <a:off x="5683250" y="4787900"/>
            <a:ext cx="1243013" cy="1587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57">
            <a:extLst>
              <a:ext uri="{FF2B5EF4-FFF2-40B4-BE49-F238E27FC236}">
                <a16:creationId xmlns:a16="http://schemas.microsoft.com/office/drawing/2014/main" xmlns="" id="{B39DA467-3D58-FEA2-F7AF-FB6EC19C4ED4}"/>
              </a:ext>
            </a:extLst>
          </p:cNvPr>
          <p:cNvCxnSpPr>
            <a:stCxn id="13" idx="3"/>
            <a:endCxn id="20" idx="2"/>
          </p:cNvCxnSpPr>
          <p:nvPr/>
        </p:nvCxnSpPr>
        <p:spPr>
          <a:xfrm>
            <a:off x="5683250" y="4787900"/>
            <a:ext cx="1230313" cy="13874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58">
            <a:extLst>
              <a:ext uri="{FF2B5EF4-FFF2-40B4-BE49-F238E27FC236}">
                <a16:creationId xmlns:a16="http://schemas.microsoft.com/office/drawing/2014/main" xmlns="" id="{93DC0A5E-71CB-9363-A479-D105B2EC8CE1}"/>
              </a:ext>
            </a:extLst>
          </p:cNvPr>
          <p:cNvCxnSpPr>
            <a:endCxn id="18" idx="2"/>
          </p:cNvCxnSpPr>
          <p:nvPr/>
        </p:nvCxnSpPr>
        <p:spPr>
          <a:xfrm flipV="1">
            <a:off x="5792788" y="4173538"/>
            <a:ext cx="1141412" cy="19939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59">
            <a:extLst>
              <a:ext uri="{FF2B5EF4-FFF2-40B4-BE49-F238E27FC236}">
                <a16:creationId xmlns:a16="http://schemas.microsoft.com/office/drawing/2014/main" xmlns="" id="{4DA055DC-62C6-A654-1F60-BE0C7D6A156E}"/>
              </a:ext>
            </a:extLst>
          </p:cNvPr>
          <p:cNvCxnSpPr>
            <a:endCxn id="19" idx="2"/>
          </p:cNvCxnSpPr>
          <p:nvPr/>
        </p:nvCxnSpPr>
        <p:spPr>
          <a:xfrm flipV="1">
            <a:off x="5781675" y="4946650"/>
            <a:ext cx="1144588" cy="1216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60">
            <a:extLst>
              <a:ext uri="{FF2B5EF4-FFF2-40B4-BE49-F238E27FC236}">
                <a16:creationId xmlns:a16="http://schemas.microsoft.com/office/drawing/2014/main" xmlns="" id="{7D0852F2-1C88-11A8-4A3A-D37962F08A5F}"/>
              </a:ext>
            </a:extLst>
          </p:cNvPr>
          <p:cNvCxnSpPr>
            <a:endCxn id="20" idx="2"/>
          </p:cNvCxnSpPr>
          <p:nvPr/>
        </p:nvCxnSpPr>
        <p:spPr>
          <a:xfrm>
            <a:off x="5781675" y="6162675"/>
            <a:ext cx="1131888" cy="1270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內容版面配置區 3">
            <a:extLst>
              <a:ext uri="{FF2B5EF4-FFF2-40B4-BE49-F238E27FC236}">
                <a16:creationId xmlns:a16="http://schemas.microsoft.com/office/drawing/2014/main" xmlns="" id="{9A255D67-6CE3-E5A5-0313-99C528B9B6E2}"/>
              </a:ext>
            </a:extLst>
          </p:cNvPr>
          <p:cNvGraphicFramePr>
            <a:graphicFrameLocks/>
          </p:cNvGraphicFramePr>
          <p:nvPr/>
        </p:nvGraphicFramePr>
        <p:xfrm>
          <a:off x="3332163" y="4275138"/>
          <a:ext cx="1804986" cy="1722438"/>
        </p:xfrm>
        <a:graphic>
          <a:graphicData uri="http://schemas.openxmlformats.org/drawingml/2006/table">
            <a:tbl>
              <a:tblPr firstRow="1" bandRow="1">
                <a:tableStyleId>{5940675A-B579-460E-94D1-54222C63F5DA}</a:tableStyleId>
              </a:tblPr>
              <a:tblGrid>
                <a:gridCol w="300831">
                  <a:extLst>
                    <a:ext uri="{9D8B030D-6E8A-4147-A177-3AD203B41FA5}">
                      <a16:colId xmlns:a16="http://schemas.microsoft.com/office/drawing/2014/main" xmlns="" val="20000"/>
                    </a:ext>
                  </a:extLst>
                </a:gridCol>
                <a:gridCol w="300831">
                  <a:extLst>
                    <a:ext uri="{9D8B030D-6E8A-4147-A177-3AD203B41FA5}">
                      <a16:colId xmlns:a16="http://schemas.microsoft.com/office/drawing/2014/main" xmlns="" val="20001"/>
                    </a:ext>
                  </a:extLst>
                </a:gridCol>
                <a:gridCol w="300831">
                  <a:extLst>
                    <a:ext uri="{9D8B030D-6E8A-4147-A177-3AD203B41FA5}">
                      <a16:colId xmlns:a16="http://schemas.microsoft.com/office/drawing/2014/main" xmlns="" val="20002"/>
                    </a:ext>
                  </a:extLst>
                </a:gridCol>
                <a:gridCol w="300831">
                  <a:extLst>
                    <a:ext uri="{9D8B030D-6E8A-4147-A177-3AD203B41FA5}">
                      <a16:colId xmlns:a16="http://schemas.microsoft.com/office/drawing/2014/main" xmlns="" val="20003"/>
                    </a:ext>
                  </a:extLst>
                </a:gridCol>
                <a:gridCol w="300831">
                  <a:extLst>
                    <a:ext uri="{9D8B030D-6E8A-4147-A177-3AD203B41FA5}">
                      <a16:colId xmlns:a16="http://schemas.microsoft.com/office/drawing/2014/main" xmlns="" val="20004"/>
                    </a:ext>
                  </a:extLst>
                </a:gridCol>
                <a:gridCol w="300831">
                  <a:extLst>
                    <a:ext uri="{9D8B030D-6E8A-4147-A177-3AD203B41FA5}">
                      <a16:colId xmlns:a16="http://schemas.microsoft.com/office/drawing/2014/main" xmlns="" val="20005"/>
                    </a:ext>
                  </a:extLst>
                </a:gridCol>
              </a:tblGrid>
              <a:tr h="287073">
                <a:tc>
                  <a:txBody>
                    <a:bodyPr/>
                    <a:lstStyle/>
                    <a:p>
                      <a:pPr algn="ctr"/>
                      <a:r>
                        <a:rPr lang="en-US" altLang="zh-TW" sz="1500" dirty="0">
                          <a:solidFill>
                            <a:srgbClr val="0000FF"/>
                          </a:solidFill>
                        </a:rPr>
                        <a:t>1</a:t>
                      </a: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extLst>
                  <a:ext uri="{0D108BD9-81ED-4DB2-BD59-A6C34878D82A}">
                    <a16:rowId xmlns:a16="http://schemas.microsoft.com/office/drawing/2014/main" xmlns="" val="10000"/>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xmlns="" val="10001"/>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xmlns="" val="10002"/>
                  </a:ext>
                </a:extLst>
              </a:tr>
              <a:tr h="287073">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xmlns="" val="10003"/>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xmlns="" val="10004"/>
                  </a:ext>
                </a:extLst>
              </a:tr>
              <a:tr h="287073">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tc>
                  <a:txBody>
                    <a:bodyPr/>
                    <a:lstStyle/>
                    <a:p>
                      <a:pPr algn="ctr"/>
                      <a:r>
                        <a:rPr lang="en-US" altLang="zh-TW" sz="1500" dirty="0">
                          <a:solidFill>
                            <a:srgbClr val="0000FF"/>
                          </a:solidFill>
                        </a:rPr>
                        <a:t>1</a:t>
                      </a:r>
                      <a:endParaRPr lang="zh-TW" altLang="en-US" sz="1500" dirty="0">
                        <a:solidFill>
                          <a:srgbClr val="0000FF"/>
                        </a:solidFill>
                      </a:endParaRPr>
                    </a:p>
                  </a:txBody>
                  <a:tcPr marL="57429" marR="57429" marT="28707" marB="28707"/>
                </a:tc>
                <a:tc>
                  <a:txBody>
                    <a:bodyPr/>
                    <a:lstStyle/>
                    <a:p>
                      <a:pPr algn="ctr"/>
                      <a:r>
                        <a:rPr lang="en-US" altLang="zh-TW" sz="1500" dirty="0"/>
                        <a:t>0</a:t>
                      </a:r>
                      <a:endParaRPr lang="zh-TW" altLang="en-US" sz="1500" dirty="0"/>
                    </a:p>
                  </a:txBody>
                  <a:tcPr marL="57429" marR="57429" marT="28707" marB="28707"/>
                </a:tc>
                <a:extLst>
                  <a:ext uri="{0D108BD9-81ED-4DB2-BD59-A6C34878D82A}">
                    <a16:rowId xmlns:a16="http://schemas.microsoft.com/office/drawing/2014/main" xmlns="" val="10005"/>
                  </a:ext>
                </a:extLst>
              </a:tr>
            </a:tbl>
          </a:graphicData>
        </a:graphic>
      </p:graphicFrame>
      <p:sp>
        <p:nvSpPr>
          <p:cNvPr id="31911" name="矩形 68">
            <a:extLst>
              <a:ext uri="{FF2B5EF4-FFF2-40B4-BE49-F238E27FC236}">
                <a16:creationId xmlns:a16="http://schemas.microsoft.com/office/drawing/2014/main" xmlns="" id="{DCEB614F-07EE-666B-DC95-EB50B075DFB9}"/>
              </a:ext>
            </a:extLst>
          </p:cNvPr>
          <p:cNvSpPr>
            <a:spLocks noChangeArrowheads="1"/>
          </p:cNvSpPr>
          <p:nvPr/>
        </p:nvSpPr>
        <p:spPr bwMode="auto">
          <a:xfrm>
            <a:off x="319088" y="150813"/>
            <a:ext cx="5638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3200" b="1" i="1" u="sng">
                <a:solidFill>
                  <a:schemeClr val="tx1"/>
                </a:solidFill>
                <a:latin typeface="Arial" panose="020B0604020202020204" pitchFamily="34" charset="0"/>
                <a:cs typeface="Arial" panose="020B0604020202020204" pitchFamily="34" charset="0"/>
              </a:rPr>
              <a:t>Convolution v.s. Fully Connected</a:t>
            </a:r>
            <a:endParaRPr lang="zh-TW" altLang="en-US" sz="3200" b="1" i="1" u="sng">
              <a:solidFill>
                <a:schemeClr val="tx1"/>
              </a:solidFill>
              <a:latin typeface="Arial" panose="020B0604020202020204" pitchFamily="34" charset="0"/>
              <a:cs typeface="Arial" panose="020B0604020202020204" pitchFamily="34" charset="0"/>
            </a:endParaRPr>
          </a:p>
        </p:txBody>
      </p:sp>
      <p:sp>
        <p:nvSpPr>
          <p:cNvPr id="31912" name="文字方塊 69">
            <a:extLst>
              <a:ext uri="{FF2B5EF4-FFF2-40B4-BE49-F238E27FC236}">
                <a16:creationId xmlns:a16="http://schemas.microsoft.com/office/drawing/2014/main" xmlns="" id="{F42F505D-6C16-1B7A-3FFB-A18C8B98DF1F}"/>
              </a:ext>
            </a:extLst>
          </p:cNvPr>
          <p:cNvSpPr txBox="1">
            <a:spLocks noChangeArrowheads="1"/>
          </p:cNvSpPr>
          <p:nvPr/>
        </p:nvSpPr>
        <p:spPr bwMode="auto">
          <a:xfrm>
            <a:off x="1476375" y="4687888"/>
            <a:ext cx="19367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Fully-connected</a:t>
            </a:r>
            <a:endParaRPr lang="zh-TW" altLang="en-US" sz="2800">
              <a:solidFill>
                <a:schemeClr val="tx1"/>
              </a:solidFill>
              <a:latin typeface="Arial" panose="020B0604020202020204" pitchFamily="34" charset="0"/>
              <a:cs typeface="Arial" panose="020B0604020202020204" pitchFamily="34" charset="0"/>
            </a:endParaRPr>
          </a:p>
        </p:txBody>
      </p:sp>
      <p:sp>
        <p:nvSpPr>
          <p:cNvPr id="37" name="矩形 71">
            <a:extLst>
              <a:ext uri="{FF2B5EF4-FFF2-40B4-BE49-F238E27FC236}">
                <a16:creationId xmlns:a16="http://schemas.microsoft.com/office/drawing/2014/main" xmlns="" id="{FF884958-9CFB-6318-F89A-121C98317E5B}"/>
              </a:ext>
            </a:extLst>
          </p:cNvPr>
          <p:cNvSpPr/>
          <p:nvPr/>
        </p:nvSpPr>
        <p:spPr>
          <a:xfrm>
            <a:off x="6732588" y="3797300"/>
            <a:ext cx="915987" cy="274955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8" name="矩形 72">
            <a:extLst>
              <a:ext uri="{FF2B5EF4-FFF2-40B4-BE49-F238E27FC236}">
                <a16:creationId xmlns:a16="http://schemas.microsoft.com/office/drawing/2014/main" xmlns="" id="{317EDC0A-C55C-D016-31DD-3EE7E147CAE7}"/>
              </a:ext>
            </a:extLst>
          </p:cNvPr>
          <p:cNvSpPr/>
          <p:nvPr/>
        </p:nvSpPr>
        <p:spPr>
          <a:xfrm>
            <a:off x="5667375" y="1233488"/>
            <a:ext cx="2084388" cy="2057400"/>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標題 1">
            <a:extLst>
              <a:ext uri="{FF2B5EF4-FFF2-40B4-BE49-F238E27FC236}">
                <a16:creationId xmlns:a16="http://schemas.microsoft.com/office/drawing/2014/main" xmlns="" id="{2453CE21-9A7C-DE79-65BA-C116B5D50146}"/>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The whole CNN</a:t>
            </a:r>
            <a:endParaRPr lang="zh-TW" altLang="en-US">
              <a:solidFill>
                <a:schemeClr val="tx1">
                  <a:lumMod val="75000"/>
                  <a:lumOff val="25000"/>
                </a:schemeClr>
              </a:solidFill>
            </a:endParaRPr>
          </a:p>
        </p:txBody>
      </p:sp>
      <p:grpSp>
        <p:nvGrpSpPr>
          <p:cNvPr id="34819" name="群組 3">
            <a:extLst>
              <a:ext uri="{FF2B5EF4-FFF2-40B4-BE49-F238E27FC236}">
                <a16:creationId xmlns:a16="http://schemas.microsoft.com/office/drawing/2014/main" xmlns="" id="{EF89F622-7014-0FAA-4F9D-325E9AA85B0C}"/>
              </a:ext>
            </a:extLst>
          </p:cNvPr>
          <p:cNvGrpSpPr>
            <a:grpSpLocks/>
          </p:cNvGrpSpPr>
          <p:nvPr/>
        </p:nvGrpSpPr>
        <p:grpSpPr bwMode="auto">
          <a:xfrm>
            <a:off x="749300" y="2274888"/>
            <a:ext cx="2906713" cy="3200400"/>
            <a:chOff x="-1626455" y="3999117"/>
            <a:chExt cx="2906568" cy="3201477"/>
          </a:xfrm>
        </p:grpSpPr>
        <p:pic>
          <p:nvPicPr>
            <p:cNvPr id="34847" name="圖片 4">
              <a:extLst>
                <a:ext uri="{FF2B5EF4-FFF2-40B4-BE49-F238E27FC236}">
                  <a16:creationId xmlns:a16="http://schemas.microsoft.com/office/drawing/2014/main" xmlns="" id="{5EFCB98C-B123-84F4-9C96-0C2E5096E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a:extLst>
                <a:ext uri="{FF2B5EF4-FFF2-40B4-BE49-F238E27FC236}">
                  <a16:creationId xmlns:a16="http://schemas.microsoft.com/office/drawing/2014/main" xmlns="" id="{E9B70C22-4A67-A710-717F-6CE0C62A4A5E}"/>
                </a:ext>
              </a:extLst>
            </p:cNvPr>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34820" name="Picture 2" descr="http://s.hswstatic.com/gif/whiskers-sam.jpg">
            <a:extLst>
              <a:ext uri="{FF2B5EF4-FFF2-40B4-BE49-F238E27FC236}">
                <a16:creationId xmlns:a16="http://schemas.microsoft.com/office/drawing/2014/main" xmlns="" id="{FE4C8648-9657-B4B6-17E3-74379B28C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文字方塊 8">
            <a:extLst>
              <a:ext uri="{FF2B5EF4-FFF2-40B4-BE49-F238E27FC236}">
                <a16:creationId xmlns:a16="http://schemas.microsoft.com/office/drawing/2014/main" xmlns="" id="{9C7360D0-F832-4C71-1ED2-36C158B24176}"/>
              </a:ext>
            </a:extLst>
          </p:cNvPr>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cat dog ……</a:t>
            </a:r>
            <a:endParaRPr lang="zh-TW" altLang="en-US" sz="2400">
              <a:solidFill>
                <a:schemeClr val="tx1"/>
              </a:solidFill>
              <a:latin typeface="Arial" panose="020B0604020202020204" pitchFamily="34" charset="0"/>
              <a:cs typeface="Arial" panose="020B0604020202020204" pitchFamily="34" charset="0"/>
            </a:endParaRPr>
          </a:p>
        </p:txBody>
      </p:sp>
      <p:sp>
        <p:nvSpPr>
          <p:cNvPr id="10" name="矩形 10">
            <a:extLst>
              <a:ext uri="{FF2B5EF4-FFF2-40B4-BE49-F238E27FC236}">
                <a16:creationId xmlns:a16="http://schemas.microsoft.com/office/drawing/2014/main" xmlns="" id="{9AD86452-91C0-199A-4F73-F87BDFE6FA66}"/>
              </a:ext>
            </a:extLst>
          </p:cNvPr>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chemeClr val="tx1"/>
                </a:solidFill>
              </a:rPr>
              <a:t>Convolution</a:t>
            </a:r>
            <a:endParaRPr lang="zh-TW" altLang="en-US" sz="2000" dirty="0">
              <a:solidFill>
                <a:schemeClr val="tx1"/>
              </a:solidFill>
            </a:endParaRPr>
          </a:p>
        </p:txBody>
      </p:sp>
      <p:sp>
        <p:nvSpPr>
          <p:cNvPr id="11" name="矩形 12">
            <a:extLst>
              <a:ext uri="{FF2B5EF4-FFF2-40B4-BE49-F238E27FC236}">
                <a16:creationId xmlns:a16="http://schemas.microsoft.com/office/drawing/2014/main" xmlns="" id="{63BB1F05-49E9-A752-2961-65124C4CF41A}"/>
              </a:ext>
            </a:extLst>
          </p:cNvPr>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12" name="矩形 13">
            <a:extLst>
              <a:ext uri="{FF2B5EF4-FFF2-40B4-BE49-F238E27FC236}">
                <a16:creationId xmlns:a16="http://schemas.microsoft.com/office/drawing/2014/main" xmlns="" id="{EBA4277E-029F-AE45-A106-743FDFE59C5F}"/>
              </a:ext>
            </a:extLst>
          </p:cNvPr>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13" name="矩形 14">
            <a:extLst>
              <a:ext uri="{FF2B5EF4-FFF2-40B4-BE49-F238E27FC236}">
                <a16:creationId xmlns:a16="http://schemas.microsoft.com/office/drawing/2014/main" xmlns="" id="{471F58A8-BA6D-DA7A-EC62-D8C5E77FF5AD}"/>
              </a:ext>
            </a:extLst>
          </p:cNvPr>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a:extLst>
              <a:ext uri="{FF2B5EF4-FFF2-40B4-BE49-F238E27FC236}">
                <a16:creationId xmlns:a16="http://schemas.microsoft.com/office/drawing/2014/main" xmlns="" id="{A895ACF0-328B-8C00-9122-B295C6CB1CC2}"/>
              </a:ext>
            </a:extLst>
          </p:cNvPr>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000" dirty="0">
                <a:solidFill>
                  <a:srgbClr val="000000"/>
                </a:solidFill>
              </a:rPr>
              <a:t>Flattened</a:t>
            </a:r>
            <a:endParaRPr lang="zh-TW" altLang="en-US" sz="2000" dirty="0">
              <a:solidFill>
                <a:srgbClr val="000000"/>
              </a:solidFill>
            </a:endParaRPr>
          </a:p>
        </p:txBody>
      </p:sp>
      <p:sp>
        <p:nvSpPr>
          <p:cNvPr id="15" name="向下箭號 11">
            <a:extLst>
              <a:ext uri="{FF2B5EF4-FFF2-40B4-BE49-F238E27FC236}">
                <a16:creationId xmlns:a16="http://schemas.microsoft.com/office/drawing/2014/main" xmlns="" id="{29C28D76-683F-5C6E-1906-AF5C9658CBF9}"/>
              </a:ext>
            </a:extLst>
          </p:cNvPr>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6" name="向下箭號 17">
            <a:extLst>
              <a:ext uri="{FF2B5EF4-FFF2-40B4-BE49-F238E27FC236}">
                <a16:creationId xmlns:a16="http://schemas.microsoft.com/office/drawing/2014/main" xmlns="" id="{8E74E791-76F0-2A54-0C8E-6F0D0A02C559}"/>
              </a:ext>
            </a:extLst>
          </p:cNvPr>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7" name="向下箭號 18">
            <a:extLst>
              <a:ext uri="{FF2B5EF4-FFF2-40B4-BE49-F238E27FC236}">
                <a16:creationId xmlns:a16="http://schemas.microsoft.com/office/drawing/2014/main" xmlns="" id="{DB426788-A120-5383-7D39-F8DF95926891}"/>
              </a:ext>
            </a:extLst>
          </p:cNvPr>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8" name="向下箭號 19">
            <a:extLst>
              <a:ext uri="{FF2B5EF4-FFF2-40B4-BE49-F238E27FC236}">
                <a16:creationId xmlns:a16="http://schemas.microsoft.com/office/drawing/2014/main" xmlns="" id="{CAA53039-8A90-527D-85B0-EA44B217C16A}"/>
              </a:ext>
            </a:extLst>
          </p:cNvPr>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9" name="右彎箭號 16">
            <a:extLst>
              <a:ext uri="{FF2B5EF4-FFF2-40B4-BE49-F238E27FC236}">
                <a16:creationId xmlns:a16="http://schemas.microsoft.com/office/drawing/2014/main" xmlns="" id="{D75E2D8D-C756-B1F8-E59A-C1DE529A762B}"/>
              </a:ext>
            </a:extLst>
          </p:cNvPr>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solidFill>
                <a:schemeClr val="tx1"/>
              </a:solidFill>
            </a:endParaRPr>
          </a:p>
        </p:txBody>
      </p:sp>
      <p:sp>
        <p:nvSpPr>
          <p:cNvPr id="20" name="右彎箭號 21">
            <a:extLst>
              <a:ext uri="{FF2B5EF4-FFF2-40B4-BE49-F238E27FC236}">
                <a16:creationId xmlns:a16="http://schemas.microsoft.com/office/drawing/2014/main" xmlns="" id="{172C00CB-F904-3C51-9069-1DF889BD143B}"/>
              </a:ext>
            </a:extLst>
          </p:cNvPr>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solidFill>
                <a:schemeClr val="tx1"/>
              </a:solidFill>
            </a:endParaRPr>
          </a:p>
        </p:txBody>
      </p:sp>
      <p:sp>
        <p:nvSpPr>
          <p:cNvPr id="34843" name="文字方塊 20">
            <a:extLst>
              <a:ext uri="{FF2B5EF4-FFF2-40B4-BE49-F238E27FC236}">
                <a16:creationId xmlns:a16="http://schemas.microsoft.com/office/drawing/2014/main" xmlns="" id="{4E7CB711-26B0-3A55-F0BD-604E00ABBC64}"/>
              </a:ext>
            </a:extLst>
          </p:cNvPr>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Can repeat many times</a:t>
            </a:r>
            <a:endParaRPr lang="zh-TW" altLang="en-US" sz="2400">
              <a:solidFill>
                <a:schemeClr val="tx1"/>
              </a:solidFill>
              <a:latin typeface="Arial" panose="020B0604020202020204" pitchFamily="34" charset="0"/>
              <a:cs typeface="Arial" panose="020B0604020202020204" pitchFamily="34" charset="0"/>
            </a:endParaRPr>
          </a:p>
        </p:txBody>
      </p:sp>
      <p:sp>
        <p:nvSpPr>
          <p:cNvPr id="22" name="左大括弧 22">
            <a:extLst>
              <a:ext uri="{FF2B5EF4-FFF2-40B4-BE49-F238E27FC236}">
                <a16:creationId xmlns:a16="http://schemas.microsoft.com/office/drawing/2014/main" xmlns="" id="{0A020869-A9F8-F839-6EF4-B9C0643DF817}"/>
              </a:ext>
            </a:extLst>
          </p:cNvPr>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zh-TW" altLang="en-US"/>
          </a:p>
        </p:txBody>
      </p:sp>
      <p:sp>
        <p:nvSpPr>
          <p:cNvPr id="23" name="矩形 23">
            <a:extLst>
              <a:ext uri="{FF2B5EF4-FFF2-40B4-BE49-F238E27FC236}">
                <a16:creationId xmlns:a16="http://schemas.microsoft.com/office/drawing/2014/main" xmlns="" id="{21019837-A9FC-BCB8-E2AC-305BCA5BF0B4}"/>
              </a:ext>
            </a:extLst>
          </p:cNvPr>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24" name="矩形 25">
            <a:extLst>
              <a:ext uri="{FF2B5EF4-FFF2-40B4-BE49-F238E27FC236}">
                <a16:creationId xmlns:a16="http://schemas.microsoft.com/office/drawing/2014/main" xmlns="" id="{2F4F73EB-93C4-1934-264B-B442C834D305}"/>
              </a:ext>
            </a:extLst>
          </p:cNvPr>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a:extLst>
              <a:ext uri="{FF2B5EF4-FFF2-40B4-BE49-F238E27FC236}">
                <a16:creationId xmlns:a16="http://schemas.microsoft.com/office/drawing/2014/main" xmlns="" id="{AADE3579-1DCC-13C3-6465-92191464844B}"/>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Max Pooling</a:t>
            </a:r>
            <a:endParaRPr lang="zh-TW" altLang="en-US">
              <a:solidFill>
                <a:schemeClr val="tx1">
                  <a:lumMod val="75000"/>
                  <a:lumOff val="25000"/>
                </a:schemeClr>
              </a:solidFill>
            </a:endParaRPr>
          </a:p>
        </p:txBody>
      </p:sp>
      <p:sp>
        <p:nvSpPr>
          <p:cNvPr id="5" name="橢圓 11">
            <a:extLst>
              <a:ext uri="{FF2B5EF4-FFF2-40B4-BE49-F238E27FC236}">
                <a16:creationId xmlns:a16="http://schemas.microsoft.com/office/drawing/2014/main" xmlns="" id="{87F58B39-D7B0-579D-7F8E-3FB94FCC3F8E}"/>
              </a:ext>
            </a:extLst>
          </p:cNvPr>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6" name="橢圓 12">
            <a:extLst>
              <a:ext uri="{FF2B5EF4-FFF2-40B4-BE49-F238E27FC236}">
                <a16:creationId xmlns:a16="http://schemas.microsoft.com/office/drawing/2014/main" xmlns="" id="{0B5A175B-8AC9-2E4F-4075-8C46C6B9342B}"/>
              </a:ext>
            </a:extLst>
          </p:cNvPr>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7" name="橢圓 13">
            <a:extLst>
              <a:ext uri="{FF2B5EF4-FFF2-40B4-BE49-F238E27FC236}">
                <a16:creationId xmlns:a16="http://schemas.microsoft.com/office/drawing/2014/main" xmlns="" id="{1FBF72C4-3283-ED8C-47D6-D2DD55496B1E}"/>
              </a:ext>
            </a:extLst>
          </p:cNvPr>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4">
            <a:extLst>
              <a:ext uri="{FF2B5EF4-FFF2-40B4-BE49-F238E27FC236}">
                <a16:creationId xmlns:a16="http://schemas.microsoft.com/office/drawing/2014/main" xmlns="" id="{DA2ACDB1-4EFE-EFB5-FEC9-E57DD9C1F406}"/>
              </a:ext>
            </a:extLst>
          </p:cNvPr>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5">
            <a:extLst>
              <a:ext uri="{FF2B5EF4-FFF2-40B4-BE49-F238E27FC236}">
                <a16:creationId xmlns:a16="http://schemas.microsoft.com/office/drawing/2014/main" xmlns="" id="{F3889A0F-2498-230C-5CFD-CBFE4343A29D}"/>
              </a:ext>
            </a:extLst>
          </p:cNvPr>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6">
            <a:extLst>
              <a:ext uri="{FF2B5EF4-FFF2-40B4-BE49-F238E27FC236}">
                <a16:creationId xmlns:a16="http://schemas.microsoft.com/office/drawing/2014/main" xmlns="" id="{53033A0B-5A09-D040-AE18-D90664477C7B}"/>
              </a:ext>
            </a:extLst>
          </p:cNvPr>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7">
            <a:extLst>
              <a:ext uri="{FF2B5EF4-FFF2-40B4-BE49-F238E27FC236}">
                <a16:creationId xmlns:a16="http://schemas.microsoft.com/office/drawing/2014/main" xmlns="" id="{083F526E-2D0A-0010-C02A-005AA638EB3F}"/>
              </a:ext>
            </a:extLst>
          </p:cNvPr>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2" name="橢圓 18">
            <a:extLst>
              <a:ext uri="{FF2B5EF4-FFF2-40B4-BE49-F238E27FC236}">
                <a16:creationId xmlns:a16="http://schemas.microsoft.com/office/drawing/2014/main" xmlns="" id="{833D2A30-4C9C-F8DF-AAB9-AE0C6BA4A35B}"/>
              </a:ext>
            </a:extLst>
          </p:cNvPr>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9">
            <a:extLst>
              <a:ext uri="{FF2B5EF4-FFF2-40B4-BE49-F238E27FC236}">
                <a16:creationId xmlns:a16="http://schemas.microsoft.com/office/drawing/2014/main" xmlns="" id="{B2A21548-0D97-E98C-9EE5-4B03BD731D3C}"/>
              </a:ext>
            </a:extLst>
          </p:cNvPr>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4" name="橢圓 20">
            <a:extLst>
              <a:ext uri="{FF2B5EF4-FFF2-40B4-BE49-F238E27FC236}">
                <a16:creationId xmlns:a16="http://schemas.microsoft.com/office/drawing/2014/main" xmlns="" id="{56FE5C1F-424F-5E83-B1F5-4E134942D401}"/>
              </a:ext>
            </a:extLst>
          </p:cNvPr>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21">
            <a:extLst>
              <a:ext uri="{FF2B5EF4-FFF2-40B4-BE49-F238E27FC236}">
                <a16:creationId xmlns:a16="http://schemas.microsoft.com/office/drawing/2014/main" xmlns="" id="{F78D166D-3A15-8810-2C5D-4E370047B537}"/>
              </a:ext>
            </a:extLst>
          </p:cNvPr>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6" name="橢圓 22">
            <a:extLst>
              <a:ext uri="{FF2B5EF4-FFF2-40B4-BE49-F238E27FC236}">
                <a16:creationId xmlns:a16="http://schemas.microsoft.com/office/drawing/2014/main" xmlns="" id="{CEC2B665-E568-C89F-850D-4E6FCEE1A2C6}"/>
              </a:ext>
            </a:extLst>
          </p:cNvPr>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7" name="橢圓 23">
            <a:extLst>
              <a:ext uri="{FF2B5EF4-FFF2-40B4-BE49-F238E27FC236}">
                <a16:creationId xmlns:a16="http://schemas.microsoft.com/office/drawing/2014/main" xmlns="" id="{C1AA617C-CFF3-0B6F-8F83-2D2DDAC21CDF}"/>
              </a:ext>
            </a:extLst>
          </p:cNvPr>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24">
            <a:extLst>
              <a:ext uri="{FF2B5EF4-FFF2-40B4-BE49-F238E27FC236}">
                <a16:creationId xmlns:a16="http://schemas.microsoft.com/office/drawing/2014/main" xmlns="" id="{0F5A5D4C-88AC-F51D-F38C-E9A32580C884}"/>
              </a:ext>
            </a:extLst>
          </p:cNvPr>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19" name="橢圓 25">
            <a:extLst>
              <a:ext uri="{FF2B5EF4-FFF2-40B4-BE49-F238E27FC236}">
                <a16:creationId xmlns:a16="http://schemas.microsoft.com/office/drawing/2014/main" xmlns="" id="{1EAAEBD1-F092-F2BE-F262-66EC63B46B06}"/>
              </a:ext>
            </a:extLst>
          </p:cNvPr>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0" name="橢圓 26">
            <a:extLst>
              <a:ext uri="{FF2B5EF4-FFF2-40B4-BE49-F238E27FC236}">
                <a16:creationId xmlns:a16="http://schemas.microsoft.com/office/drawing/2014/main" xmlns="" id="{D1517FC8-94D4-EF03-832B-01EA6F9D6A50}"/>
              </a:ext>
            </a:extLst>
          </p:cNvPr>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1" name="表格 34">
            <a:extLst>
              <a:ext uri="{FF2B5EF4-FFF2-40B4-BE49-F238E27FC236}">
                <a16:creationId xmlns:a16="http://schemas.microsoft.com/office/drawing/2014/main" xmlns="" id="{B5551A40-CC4E-C263-61F4-06428898E301}"/>
              </a:ext>
            </a:extLst>
          </p:cNvPr>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22" name="文字方塊 35">
            <a:extLst>
              <a:ext uri="{FF2B5EF4-FFF2-40B4-BE49-F238E27FC236}">
                <a16:creationId xmlns:a16="http://schemas.microsoft.com/office/drawing/2014/main" xmlns="" id="{DE99B2A5-6FB4-5BB0-A220-4E6CCE4147C7}"/>
              </a:ext>
            </a:extLst>
          </p:cNvPr>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2</a:t>
            </a:r>
            <a:endParaRPr lang="zh-TW" altLang="en-US" sz="2400">
              <a:solidFill>
                <a:schemeClr val="tx1"/>
              </a:solidFill>
              <a:latin typeface="Arial" panose="020B0604020202020204" pitchFamily="34" charset="0"/>
              <a:cs typeface="Arial" panose="020B0604020202020204" pitchFamily="34" charset="0"/>
            </a:endParaRPr>
          </a:p>
        </p:txBody>
      </p:sp>
      <p:sp>
        <p:nvSpPr>
          <p:cNvPr id="23" name="橢圓 41">
            <a:extLst>
              <a:ext uri="{FF2B5EF4-FFF2-40B4-BE49-F238E27FC236}">
                <a16:creationId xmlns:a16="http://schemas.microsoft.com/office/drawing/2014/main" xmlns="" id="{E5F3198D-5F95-50DA-1F37-EA1BB70BB9D9}"/>
              </a:ext>
            </a:extLst>
          </p:cNvPr>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4" name="橢圓 42">
            <a:extLst>
              <a:ext uri="{FF2B5EF4-FFF2-40B4-BE49-F238E27FC236}">
                <a16:creationId xmlns:a16="http://schemas.microsoft.com/office/drawing/2014/main" xmlns="" id="{EEC8392C-B6C4-A5CF-40B7-6E5DB1ECA25A}"/>
              </a:ext>
            </a:extLst>
          </p:cNvPr>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5" name="橢圓 43">
            <a:extLst>
              <a:ext uri="{FF2B5EF4-FFF2-40B4-BE49-F238E27FC236}">
                <a16:creationId xmlns:a16="http://schemas.microsoft.com/office/drawing/2014/main" xmlns="" id="{592C5214-4E1B-3608-BA2E-F3BA61B180AA}"/>
              </a:ext>
            </a:extLst>
          </p:cNvPr>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橢圓 44">
            <a:extLst>
              <a:ext uri="{FF2B5EF4-FFF2-40B4-BE49-F238E27FC236}">
                <a16:creationId xmlns:a16="http://schemas.microsoft.com/office/drawing/2014/main" xmlns="" id="{42BF9AD2-C5EF-97DE-5BFF-57A47431AFE7}"/>
              </a:ext>
            </a:extLst>
          </p:cNvPr>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7" name="橢圓 45">
            <a:extLst>
              <a:ext uri="{FF2B5EF4-FFF2-40B4-BE49-F238E27FC236}">
                <a16:creationId xmlns:a16="http://schemas.microsoft.com/office/drawing/2014/main" xmlns="" id="{489FFEEF-47BF-0E32-09F6-A52BF587F7CD}"/>
              </a:ext>
            </a:extLst>
          </p:cNvPr>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8" name="橢圓 46">
            <a:extLst>
              <a:ext uri="{FF2B5EF4-FFF2-40B4-BE49-F238E27FC236}">
                <a16:creationId xmlns:a16="http://schemas.microsoft.com/office/drawing/2014/main" xmlns="" id="{13FD92B0-5EF9-C80E-A2B2-383C75EEE392}"/>
              </a:ext>
            </a:extLst>
          </p:cNvPr>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9" name="橢圓 47">
            <a:extLst>
              <a:ext uri="{FF2B5EF4-FFF2-40B4-BE49-F238E27FC236}">
                <a16:creationId xmlns:a16="http://schemas.microsoft.com/office/drawing/2014/main" xmlns="" id="{5D65A344-A4EA-FBA5-7A79-F473D05E14EF}"/>
              </a:ext>
            </a:extLst>
          </p:cNvPr>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0" name="橢圓 48">
            <a:extLst>
              <a:ext uri="{FF2B5EF4-FFF2-40B4-BE49-F238E27FC236}">
                <a16:creationId xmlns:a16="http://schemas.microsoft.com/office/drawing/2014/main" xmlns="" id="{B29E005E-6033-3B5D-C18F-2E6FBAAD2075}"/>
              </a:ext>
            </a:extLst>
          </p:cNvPr>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9">
            <a:extLst>
              <a:ext uri="{FF2B5EF4-FFF2-40B4-BE49-F238E27FC236}">
                <a16:creationId xmlns:a16="http://schemas.microsoft.com/office/drawing/2014/main" xmlns="" id="{88B08E4A-89F7-5C1F-DD3F-7297464E73F1}"/>
              </a:ext>
            </a:extLst>
          </p:cNvPr>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50">
            <a:extLst>
              <a:ext uri="{FF2B5EF4-FFF2-40B4-BE49-F238E27FC236}">
                <a16:creationId xmlns:a16="http://schemas.microsoft.com/office/drawing/2014/main" xmlns="" id="{20D3B839-D636-2A94-A219-90A885BF77F7}"/>
              </a:ext>
            </a:extLst>
          </p:cNvPr>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51">
            <a:extLst>
              <a:ext uri="{FF2B5EF4-FFF2-40B4-BE49-F238E27FC236}">
                <a16:creationId xmlns:a16="http://schemas.microsoft.com/office/drawing/2014/main" xmlns="" id="{E3541FA1-3595-46A7-AE36-75EB38B48F98}"/>
              </a:ext>
            </a:extLst>
          </p:cNvPr>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4" name="橢圓 52">
            <a:extLst>
              <a:ext uri="{FF2B5EF4-FFF2-40B4-BE49-F238E27FC236}">
                <a16:creationId xmlns:a16="http://schemas.microsoft.com/office/drawing/2014/main" xmlns="" id="{B61074E7-55D3-FED6-766B-26993D4F52F2}"/>
              </a:ext>
            </a:extLst>
          </p:cNvPr>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53">
            <a:extLst>
              <a:ext uri="{FF2B5EF4-FFF2-40B4-BE49-F238E27FC236}">
                <a16:creationId xmlns:a16="http://schemas.microsoft.com/office/drawing/2014/main" xmlns="" id="{00780CA1-DE6D-7127-EFDA-CBCD51C2C0C4}"/>
              </a:ext>
            </a:extLst>
          </p:cNvPr>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54">
            <a:extLst>
              <a:ext uri="{FF2B5EF4-FFF2-40B4-BE49-F238E27FC236}">
                <a16:creationId xmlns:a16="http://schemas.microsoft.com/office/drawing/2014/main" xmlns="" id="{677CCBA9-1873-4E63-AEC2-0833831DF8F2}"/>
              </a:ext>
            </a:extLst>
          </p:cNvPr>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37" name="橢圓 55">
            <a:extLst>
              <a:ext uri="{FF2B5EF4-FFF2-40B4-BE49-F238E27FC236}">
                <a16:creationId xmlns:a16="http://schemas.microsoft.com/office/drawing/2014/main" xmlns="" id="{F4D6EEB8-C73E-78A4-A035-32968EB0B883}"/>
              </a:ext>
            </a:extLst>
          </p:cNvPr>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38" name="橢圓 56">
            <a:extLst>
              <a:ext uri="{FF2B5EF4-FFF2-40B4-BE49-F238E27FC236}">
                <a16:creationId xmlns:a16="http://schemas.microsoft.com/office/drawing/2014/main" xmlns="" id="{A8CE00EB-2D2B-C932-A32E-46B9DFB22EAD}"/>
              </a:ext>
            </a:extLst>
          </p:cNvPr>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graphicFrame>
        <p:nvGraphicFramePr>
          <p:cNvPr id="39" name="表格 57">
            <a:extLst>
              <a:ext uri="{FF2B5EF4-FFF2-40B4-BE49-F238E27FC236}">
                <a16:creationId xmlns:a16="http://schemas.microsoft.com/office/drawing/2014/main" xmlns="" id="{825FB09A-D655-CAF5-A0A3-10A32536BA58}"/>
              </a:ext>
            </a:extLst>
          </p:cNvPr>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xmlns="" val="20000"/>
                    </a:ext>
                  </a:extLst>
                </a:gridCol>
                <a:gridCol w="540808">
                  <a:extLst>
                    <a:ext uri="{9D8B030D-6E8A-4147-A177-3AD203B41FA5}">
                      <a16:colId xmlns:a16="http://schemas.microsoft.com/office/drawing/2014/main" xmlns="" val="20001"/>
                    </a:ext>
                  </a:extLst>
                </a:gridCol>
                <a:gridCol w="540808">
                  <a:extLst>
                    <a:ext uri="{9D8B030D-6E8A-4147-A177-3AD203B41FA5}">
                      <a16:colId xmlns:a16="http://schemas.microsoft.com/office/drawing/2014/main" xmlns=""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sp>
        <p:nvSpPr>
          <p:cNvPr id="40" name="文字方塊 58">
            <a:extLst>
              <a:ext uri="{FF2B5EF4-FFF2-40B4-BE49-F238E27FC236}">
                <a16:creationId xmlns:a16="http://schemas.microsoft.com/office/drawing/2014/main" xmlns="" id="{3D0D060F-9C28-8EA2-166D-24413D0A07DF}"/>
              </a:ext>
            </a:extLst>
          </p:cNvPr>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Filter 1</a:t>
            </a:r>
            <a:endParaRPr lang="zh-TW" altLang="en-US" sz="2400">
              <a:solidFill>
                <a:schemeClr val="tx1"/>
              </a:solidFill>
              <a:latin typeface="Arial" panose="020B0604020202020204" pitchFamily="34" charset="0"/>
              <a:cs typeface="Arial" panose="020B0604020202020204" pitchFamily="34" charset="0"/>
            </a:endParaRPr>
          </a:p>
        </p:txBody>
      </p:sp>
      <p:sp>
        <p:nvSpPr>
          <p:cNvPr id="41" name="矩形 2">
            <a:extLst>
              <a:ext uri="{FF2B5EF4-FFF2-40B4-BE49-F238E27FC236}">
                <a16:creationId xmlns:a16="http://schemas.microsoft.com/office/drawing/2014/main" xmlns="" id="{29BA70F5-CF46-DE66-E7F7-955AF9E03A2B}"/>
              </a:ext>
            </a:extLst>
          </p:cNvPr>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2" name="矩形 67">
            <a:extLst>
              <a:ext uri="{FF2B5EF4-FFF2-40B4-BE49-F238E27FC236}">
                <a16:creationId xmlns:a16="http://schemas.microsoft.com/office/drawing/2014/main" xmlns="" id="{DD3F09D1-A106-E59E-A2A9-316DFD504956}"/>
              </a:ext>
            </a:extLst>
          </p:cNvPr>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3" name="矩形 68">
            <a:extLst>
              <a:ext uri="{FF2B5EF4-FFF2-40B4-BE49-F238E27FC236}">
                <a16:creationId xmlns:a16="http://schemas.microsoft.com/office/drawing/2014/main" xmlns="" id="{44F2A26C-D25C-B2BB-C701-8B6175C3D5C8}"/>
              </a:ext>
            </a:extLst>
          </p:cNvPr>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4" name="矩形 69">
            <a:extLst>
              <a:ext uri="{FF2B5EF4-FFF2-40B4-BE49-F238E27FC236}">
                <a16:creationId xmlns:a16="http://schemas.microsoft.com/office/drawing/2014/main" xmlns="" id="{CAD54ED7-0242-6AE0-273F-E0F3AF10B232}"/>
              </a:ext>
            </a:extLst>
          </p:cNvPr>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5" name="矩形 70">
            <a:extLst>
              <a:ext uri="{FF2B5EF4-FFF2-40B4-BE49-F238E27FC236}">
                <a16:creationId xmlns:a16="http://schemas.microsoft.com/office/drawing/2014/main" xmlns="" id="{463E85B7-9820-7B0C-70FD-EE71E44C3744}"/>
              </a:ext>
            </a:extLst>
          </p:cNvPr>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6" name="矩形 71">
            <a:extLst>
              <a:ext uri="{FF2B5EF4-FFF2-40B4-BE49-F238E27FC236}">
                <a16:creationId xmlns:a16="http://schemas.microsoft.com/office/drawing/2014/main" xmlns="" id="{CAA6ED7C-0A49-F8DC-83F0-93F1827C59C5}"/>
              </a:ext>
            </a:extLst>
          </p:cNvPr>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7" name="矩形 72">
            <a:extLst>
              <a:ext uri="{FF2B5EF4-FFF2-40B4-BE49-F238E27FC236}">
                <a16:creationId xmlns:a16="http://schemas.microsoft.com/office/drawing/2014/main" xmlns="" id="{075FEF2A-3FD8-A1C2-D763-0914130A94F7}"/>
              </a:ext>
            </a:extLst>
          </p:cNvPr>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48" name="矩形 73">
            <a:extLst>
              <a:ext uri="{FF2B5EF4-FFF2-40B4-BE49-F238E27FC236}">
                <a16:creationId xmlns:a16="http://schemas.microsoft.com/office/drawing/2014/main" xmlns="" id="{20D0BE25-1785-BF93-7863-174EDAB0D5BC}"/>
              </a:ext>
            </a:extLst>
          </p:cNvPr>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標題 1">
            <a:extLst>
              <a:ext uri="{FF2B5EF4-FFF2-40B4-BE49-F238E27FC236}">
                <a16:creationId xmlns:a16="http://schemas.microsoft.com/office/drawing/2014/main" xmlns="" id="{76BB9AAF-3650-A38B-7632-889F421E350B}"/>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Why Pooling</a:t>
            </a:r>
            <a:endParaRPr lang="zh-TW" altLang="en-US">
              <a:solidFill>
                <a:schemeClr val="tx1">
                  <a:lumMod val="75000"/>
                  <a:lumOff val="25000"/>
                </a:schemeClr>
              </a:solidFill>
            </a:endParaRPr>
          </a:p>
        </p:txBody>
      </p:sp>
      <p:sp>
        <p:nvSpPr>
          <p:cNvPr id="36867" name="內容版面配置區 2">
            <a:extLst>
              <a:ext uri="{FF2B5EF4-FFF2-40B4-BE49-F238E27FC236}">
                <a16:creationId xmlns:a16="http://schemas.microsoft.com/office/drawing/2014/main" xmlns="" id="{1ED846D2-1E77-1DC8-07A3-B129DAC83B93}"/>
              </a:ext>
            </a:extLst>
          </p:cNvPr>
          <p:cNvSpPr>
            <a:spLocks noGrp="1"/>
          </p:cNvSpPr>
          <p:nvPr>
            <p:ph idx="1"/>
          </p:nvPr>
        </p:nvSpPr>
        <p:spPr/>
        <p:txBody>
          <a:bodyPr/>
          <a:lstStyle/>
          <a:p>
            <a:r>
              <a:rPr lang="en-US" altLang="zh-TW" sz="2800">
                <a:cs typeface="新細明體" panose="02020500000000000000" pitchFamily="18" charset="-120"/>
              </a:rPr>
              <a:t>Subsampling pixels will not change the object</a:t>
            </a:r>
            <a:endParaRPr lang="zh-TW" altLang="en-US" sz="2800">
              <a:cs typeface="新細明體" panose="02020500000000000000" pitchFamily="18" charset="-120"/>
            </a:endParaRPr>
          </a:p>
        </p:txBody>
      </p:sp>
      <p:pic>
        <p:nvPicPr>
          <p:cNvPr id="6" name="Picture 2" descr="http://insider.si.edu/wordpress/wp-content/uploads/2016/04/Mountain_Bluebird.jpg">
            <a:extLst>
              <a:ext uri="{FF2B5EF4-FFF2-40B4-BE49-F238E27FC236}">
                <a16:creationId xmlns:a16="http://schemas.microsoft.com/office/drawing/2014/main" xmlns="" id="{02065EFB-251C-B607-0CC8-197938454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a:extLst>
              <a:ext uri="{FF2B5EF4-FFF2-40B4-BE49-F238E27FC236}">
                <a16:creationId xmlns:a16="http://schemas.microsoft.com/office/drawing/2014/main" xmlns="" id="{2107891F-4C86-192C-2BDA-BE26AFBE8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8" y="3433763"/>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a:extLst>
              <a:ext uri="{FF2B5EF4-FFF2-40B4-BE49-F238E27FC236}">
                <a16:creationId xmlns:a16="http://schemas.microsoft.com/office/drawing/2014/main" xmlns="" id="{325B2C11-66C2-A657-CB4F-EDA618B0F720}"/>
              </a:ext>
            </a:extLst>
          </p:cNvPr>
          <p:cNvSpPr/>
          <p:nvPr/>
        </p:nvSpPr>
        <p:spPr>
          <a:xfrm>
            <a:off x="4397375" y="3627438"/>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9" name="文字方塊 5">
            <a:extLst>
              <a:ext uri="{FF2B5EF4-FFF2-40B4-BE49-F238E27FC236}">
                <a16:creationId xmlns:a16="http://schemas.microsoft.com/office/drawing/2014/main" xmlns="" id="{33BB129E-B1A0-1F30-7A2D-C87A9C8168D8}"/>
              </a:ext>
            </a:extLst>
          </p:cNvPr>
          <p:cNvSpPr txBox="1">
            <a:spLocks noChangeArrowheads="1"/>
          </p:cNvSpPr>
          <p:nvPr/>
        </p:nvSpPr>
        <p:spPr bwMode="auto">
          <a:xfrm>
            <a:off x="4291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rgbClr val="FF0000"/>
                </a:solidFill>
                <a:latin typeface="Arial" panose="020B0604020202020204" pitchFamily="34" charset="0"/>
                <a:cs typeface="Arial" panose="020B0604020202020204" pitchFamily="34" charset="0"/>
              </a:rPr>
              <a:t>Subsampling</a:t>
            </a:r>
            <a:endParaRPr lang="zh-TW" altLang="en-US" sz="2400">
              <a:solidFill>
                <a:srgbClr val="FF0000"/>
              </a:solidFill>
              <a:latin typeface="Arial" panose="020B0604020202020204" pitchFamily="34" charset="0"/>
              <a:cs typeface="Arial" panose="020B0604020202020204" pitchFamily="34" charset="0"/>
            </a:endParaRPr>
          </a:p>
        </p:txBody>
      </p:sp>
      <p:sp>
        <p:nvSpPr>
          <p:cNvPr id="10" name="文字方塊 6">
            <a:extLst>
              <a:ext uri="{FF2B5EF4-FFF2-40B4-BE49-F238E27FC236}">
                <a16:creationId xmlns:a16="http://schemas.microsoft.com/office/drawing/2014/main" xmlns="" id="{7B2A638F-4B45-ED40-53C4-48352F50DCBB}"/>
              </a:ext>
            </a:extLst>
          </p:cNvPr>
          <p:cNvSpPr txBox="1">
            <a:spLocks noChangeArrowheads="1"/>
          </p:cNvSpPr>
          <p:nvPr/>
        </p:nvSpPr>
        <p:spPr bwMode="auto">
          <a:xfrm>
            <a:off x="1876425" y="2408238"/>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bird</a:t>
            </a:r>
            <a:endParaRPr lang="zh-TW" altLang="en-US" sz="2800">
              <a:solidFill>
                <a:schemeClr val="tx1"/>
              </a:solidFill>
              <a:latin typeface="Arial" panose="020B0604020202020204" pitchFamily="34" charset="0"/>
              <a:cs typeface="Arial" panose="020B0604020202020204" pitchFamily="34" charset="0"/>
            </a:endParaRPr>
          </a:p>
        </p:txBody>
      </p:sp>
      <p:sp>
        <p:nvSpPr>
          <p:cNvPr id="11" name="文字方塊 8">
            <a:extLst>
              <a:ext uri="{FF2B5EF4-FFF2-40B4-BE49-F238E27FC236}">
                <a16:creationId xmlns:a16="http://schemas.microsoft.com/office/drawing/2014/main" xmlns="" id="{30708EBC-0B0C-5F7F-5DBB-A90C905B306A}"/>
              </a:ext>
            </a:extLst>
          </p:cNvPr>
          <p:cNvSpPr txBox="1">
            <a:spLocks noChangeArrowheads="1"/>
          </p:cNvSpPr>
          <p:nvPr/>
        </p:nvSpPr>
        <p:spPr bwMode="auto">
          <a:xfrm>
            <a:off x="6604000" y="2900363"/>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bird</a:t>
            </a:r>
            <a:endParaRPr lang="zh-TW" altLang="en-US" sz="2800">
              <a:solidFill>
                <a:schemeClr val="tx1"/>
              </a:solidFill>
              <a:latin typeface="Arial" panose="020B0604020202020204" pitchFamily="34" charset="0"/>
              <a:cs typeface="Arial" panose="020B0604020202020204" pitchFamily="34" charset="0"/>
            </a:endParaRPr>
          </a:p>
        </p:txBody>
      </p:sp>
      <p:sp>
        <p:nvSpPr>
          <p:cNvPr id="12" name="文字方塊 7">
            <a:extLst>
              <a:ext uri="{FF2B5EF4-FFF2-40B4-BE49-F238E27FC236}">
                <a16:creationId xmlns:a16="http://schemas.microsoft.com/office/drawing/2014/main" xmlns="" id="{20E38534-7D74-E3DB-EE39-36B56CD1EA22}"/>
              </a:ext>
            </a:extLst>
          </p:cNvPr>
          <p:cNvSpPr txBox="1">
            <a:spLocks noChangeArrowheads="1"/>
          </p:cNvSpPr>
          <p:nvPr/>
        </p:nvSpPr>
        <p:spPr bwMode="auto">
          <a:xfrm>
            <a:off x="779463" y="5511800"/>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We can subsample the pixels to make image smaller</a:t>
            </a:r>
            <a:endParaRPr lang="zh-TW" altLang="en-US" sz="2400">
              <a:solidFill>
                <a:schemeClr val="tx1"/>
              </a:solidFill>
              <a:latin typeface="Arial" panose="020B0604020202020204" pitchFamily="34" charset="0"/>
              <a:cs typeface="Arial" panose="020B0604020202020204" pitchFamily="34" charset="0"/>
            </a:endParaRPr>
          </a:p>
        </p:txBody>
      </p:sp>
      <p:sp>
        <p:nvSpPr>
          <p:cNvPr id="13" name="文字方塊 12">
            <a:extLst>
              <a:ext uri="{FF2B5EF4-FFF2-40B4-BE49-F238E27FC236}">
                <a16:creationId xmlns:a16="http://schemas.microsoft.com/office/drawing/2014/main" xmlns="" id="{3FCBBEDE-3F8D-C4C2-FE45-FEDB170202CD}"/>
              </a:ext>
            </a:extLst>
          </p:cNvPr>
          <p:cNvSpPr txBox="1">
            <a:spLocks noChangeArrowheads="1"/>
          </p:cNvSpPr>
          <p:nvPr/>
        </p:nvSpPr>
        <p:spPr bwMode="auto">
          <a:xfrm>
            <a:off x="1876425" y="6021388"/>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fewer parameters to characterize the image</a:t>
            </a:r>
            <a:endParaRPr lang="zh-TW" altLang="en-US" sz="2400">
              <a:solidFill>
                <a:schemeClr val="tx1"/>
              </a:solidFill>
              <a:latin typeface="Arial" panose="020B0604020202020204" pitchFamily="34" charset="0"/>
              <a:cs typeface="Arial" panose="020B0604020202020204" pitchFamily="34" charset="0"/>
            </a:endParaRPr>
          </a:p>
        </p:txBody>
      </p:sp>
      <p:sp>
        <p:nvSpPr>
          <p:cNvPr id="14" name="向右箭號 11">
            <a:extLst>
              <a:ext uri="{FF2B5EF4-FFF2-40B4-BE49-F238E27FC236}">
                <a16:creationId xmlns:a16="http://schemas.microsoft.com/office/drawing/2014/main" xmlns="" id="{A746D1C5-95A5-1CDA-C454-6528655FAA57}"/>
              </a:ext>
            </a:extLst>
          </p:cNvPr>
          <p:cNvSpPr/>
          <p:nvPr/>
        </p:nvSpPr>
        <p:spPr>
          <a:xfrm>
            <a:off x="955675" y="6021388"/>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xmlns="" id="{EED0451D-E59D-05C1-BB0D-2CD4F7DB015A}"/>
              </a:ext>
            </a:extLst>
          </p:cNvPr>
          <p:cNvSpPr>
            <a:spLocks noGrp="1"/>
          </p:cNvSpPr>
          <p:nvPr>
            <p:ph type="title"/>
          </p:nvPr>
        </p:nvSpPr>
        <p:spPr/>
        <p:txBody>
          <a:bodyPr>
            <a:normAutofit fontScale="90000"/>
          </a:bodyPr>
          <a:lstStyle/>
          <a:p>
            <a:pPr fontAlgn="auto">
              <a:spcAft>
                <a:spcPts val="0"/>
              </a:spcAft>
              <a:defRPr/>
            </a:pPr>
            <a:r>
              <a:rPr lang="en-US" altLang="en-US">
                <a:solidFill>
                  <a:schemeClr val="tx1">
                    <a:lumMod val="75000"/>
                    <a:lumOff val="25000"/>
                  </a:schemeClr>
                </a:solidFill>
              </a:rPr>
              <a:t>A CNN compresses a fully connected network in two ways:</a:t>
            </a:r>
          </a:p>
        </p:txBody>
      </p:sp>
      <p:sp>
        <p:nvSpPr>
          <p:cNvPr id="3" name="Content Placeholder 2">
            <a:extLst>
              <a:ext uri="{FF2B5EF4-FFF2-40B4-BE49-F238E27FC236}">
                <a16:creationId xmlns:a16="http://schemas.microsoft.com/office/drawing/2014/main" xmlns="" id="{D7CAB6FA-5739-E711-C0A9-478D4080C9BF}"/>
              </a:ext>
            </a:extLst>
          </p:cNvPr>
          <p:cNvSpPr>
            <a:spLocks noGrp="1"/>
          </p:cNvSpPr>
          <p:nvPr>
            <p:ph idx="1"/>
          </p:nvPr>
        </p:nvSpPr>
        <p:spPr>
          <a:xfrm>
            <a:off x="457200" y="1828800"/>
            <a:ext cx="8458200" cy="4302125"/>
          </a:xfrm>
        </p:spPr>
        <p:txBody>
          <a:bodyPr/>
          <a:lstStyle/>
          <a:p>
            <a:r>
              <a:rPr lang="en-US" altLang="en-US"/>
              <a:t>Reducing number of connections</a:t>
            </a:r>
          </a:p>
          <a:p>
            <a:r>
              <a:rPr lang="en-US" altLang="en-US"/>
              <a:t>Shared weights on the edges</a:t>
            </a:r>
          </a:p>
          <a:p>
            <a:r>
              <a:rPr lang="en-US" altLang="en-US"/>
              <a:t>Max pooling further reduces the complexity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xmlns="" id="{872AF52A-BBD0-6848-00F5-066171CA0293}"/>
              </a:ext>
            </a:extLst>
          </p:cNvPr>
          <p:cNvSpPr>
            <a:spLocks noGrp="1"/>
          </p:cNvSpPr>
          <p:nvPr>
            <p:ph type="title"/>
          </p:nvPr>
        </p:nvSpPr>
        <p:spPr>
          <a:xfrm>
            <a:off x="822325" y="287339"/>
            <a:ext cx="7543800" cy="855662"/>
          </a:xfrm>
        </p:spPr>
        <p:txBody>
          <a:bodyPr/>
          <a:lstStyle/>
          <a:p>
            <a:pPr algn="ctr" fontAlgn="auto">
              <a:spcAft>
                <a:spcPts val="0"/>
              </a:spcAft>
              <a:defRPr/>
            </a:pPr>
            <a:r>
              <a:rPr lang="en-GB" altLang="en-US" sz="4000" dirty="0">
                <a:solidFill>
                  <a:schemeClr val="tx1">
                    <a:lumMod val="75000"/>
                    <a:lumOff val="25000"/>
                  </a:schemeClr>
                </a:solidFill>
              </a:rPr>
              <a:t>Convolutional Neural Network</a:t>
            </a:r>
            <a:endParaRPr lang="en-GB" altLang="en-US" dirty="0">
              <a:solidFill>
                <a:schemeClr val="tx1">
                  <a:lumMod val="75000"/>
                  <a:lumOff val="25000"/>
                </a:schemeClr>
              </a:solidFill>
            </a:endParaRPr>
          </a:p>
        </p:txBody>
      </p:sp>
      <p:sp>
        <p:nvSpPr>
          <p:cNvPr id="12291" name="Content Placeholder 2">
            <a:extLst>
              <a:ext uri="{FF2B5EF4-FFF2-40B4-BE49-F238E27FC236}">
                <a16:creationId xmlns:a16="http://schemas.microsoft.com/office/drawing/2014/main" xmlns="" id="{147D03B6-8653-F3D4-569A-22B97A9A4A95}"/>
              </a:ext>
            </a:extLst>
          </p:cNvPr>
          <p:cNvSpPr>
            <a:spLocks noGrp="1"/>
          </p:cNvSpPr>
          <p:nvPr>
            <p:ph idx="1"/>
          </p:nvPr>
        </p:nvSpPr>
        <p:spPr>
          <a:xfrm>
            <a:off x="457200" y="1066800"/>
            <a:ext cx="8448675" cy="5562600"/>
          </a:xfrm>
        </p:spPr>
        <p:txBody>
          <a:bodyPr/>
          <a:lstStyle/>
          <a:p>
            <a:r>
              <a:rPr lang="en-GB" altLang="en-US" sz="2400" dirty="0"/>
              <a:t>A Convolutional Neural Network, also known as CNN or </a:t>
            </a:r>
            <a:r>
              <a:rPr lang="en-GB" altLang="en-US" sz="2400" dirty="0" err="1"/>
              <a:t>ConvNet</a:t>
            </a:r>
            <a:r>
              <a:rPr lang="en-GB" altLang="en-US" sz="2400" dirty="0"/>
              <a:t>, is a class of </a:t>
            </a:r>
            <a:r>
              <a:rPr lang="en-GB" altLang="en-US" sz="2400" dirty="0">
                <a:hlinkClick r:id="rId2"/>
              </a:rPr>
              <a:t>neural networks</a:t>
            </a:r>
            <a:r>
              <a:rPr lang="en-GB" altLang="en-US" sz="2400" dirty="0"/>
              <a:t> that specializes in processing data that has a grid-like topology, such as an image. </a:t>
            </a:r>
          </a:p>
          <a:p>
            <a:r>
              <a:rPr lang="en-GB" altLang="en-US" sz="2400" dirty="0"/>
              <a:t>A digital image is a binary representation of visual data.</a:t>
            </a:r>
          </a:p>
          <a:p>
            <a:r>
              <a:rPr lang="en-GB" altLang="en-US" sz="2400" dirty="0"/>
              <a:t>It contains a series of pixels arranged in a grid-like fashion that contains pixel values to denote how bright and what </a:t>
            </a:r>
            <a:r>
              <a:rPr lang="en-GB" altLang="en-US" sz="2400" dirty="0" err="1"/>
              <a:t>color</a:t>
            </a:r>
            <a:r>
              <a:rPr lang="en-GB" altLang="en-US" sz="2400" dirty="0"/>
              <a:t> each pixel should be.</a:t>
            </a:r>
          </a:p>
        </p:txBody>
      </p:sp>
      <p:pic>
        <p:nvPicPr>
          <p:cNvPr id="12292" name="Picture 3">
            <a:extLst>
              <a:ext uri="{FF2B5EF4-FFF2-40B4-BE49-F238E27FC236}">
                <a16:creationId xmlns:a16="http://schemas.microsoft.com/office/drawing/2014/main" xmlns="" id="{E9766511-DE98-B2E0-7F14-0A9CCA4243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8700" y="3733800"/>
            <a:ext cx="4591050"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標題 1">
            <a:extLst>
              <a:ext uri="{FF2B5EF4-FFF2-40B4-BE49-F238E27FC236}">
                <a16:creationId xmlns:a16="http://schemas.microsoft.com/office/drawing/2014/main" xmlns="" id="{C3137194-681B-B8B0-3004-91477471EB42}"/>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Flattening</a:t>
            </a:r>
            <a:endParaRPr lang="zh-TW" altLang="en-US">
              <a:solidFill>
                <a:schemeClr val="tx1">
                  <a:lumMod val="75000"/>
                  <a:lumOff val="25000"/>
                </a:schemeClr>
              </a:solidFill>
            </a:endParaRPr>
          </a:p>
        </p:txBody>
      </p:sp>
      <p:grpSp>
        <p:nvGrpSpPr>
          <p:cNvPr id="40963" name="群組 13">
            <a:extLst>
              <a:ext uri="{FF2B5EF4-FFF2-40B4-BE49-F238E27FC236}">
                <a16:creationId xmlns:a16="http://schemas.microsoft.com/office/drawing/2014/main" xmlns="" id="{83C0A031-048C-5C3B-F9E6-45A381B74552}"/>
              </a:ext>
            </a:extLst>
          </p:cNvPr>
          <p:cNvGrpSpPr>
            <a:grpSpLocks/>
          </p:cNvGrpSpPr>
          <p:nvPr/>
        </p:nvGrpSpPr>
        <p:grpSpPr bwMode="auto">
          <a:xfrm>
            <a:off x="266700" y="2473325"/>
            <a:ext cx="1943100" cy="2049463"/>
            <a:chOff x="758373" y="2759289"/>
            <a:chExt cx="1943214" cy="2049364"/>
          </a:xfrm>
        </p:grpSpPr>
        <p:sp>
          <p:nvSpPr>
            <p:cNvPr id="6" name="橢圓 5">
              <a:extLst>
                <a:ext uri="{FF2B5EF4-FFF2-40B4-BE49-F238E27FC236}">
                  <a16:creationId xmlns:a16="http://schemas.microsoft.com/office/drawing/2014/main" xmlns="" id="{2419520D-BEF9-1236-935F-E9CD82EE9098}"/>
                </a:ext>
              </a:extLst>
            </p:cNvPr>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t>3</a:t>
              </a:r>
              <a:endParaRPr lang="zh-TW" altLang="en-US" sz="2400" dirty="0"/>
            </a:p>
          </p:txBody>
        </p:sp>
        <p:sp>
          <p:nvSpPr>
            <p:cNvPr id="7" name="橢圓 6">
              <a:extLst>
                <a:ext uri="{FF2B5EF4-FFF2-40B4-BE49-F238E27FC236}">
                  <a16:creationId xmlns:a16="http://schemas.microsoft.com/office/drawing/2014/main" xmlns="" id="{BC9E3E88-871D-3934-C79D-364364AE88E2}"/>
                </a:ext>
              </a:extLst>
            </p:cNvPr>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t>0</a:t>
              </a:r>
              <a:endParaRPr lang="zh-TW" altLang="en-US" sz="2400" dirty="0"/>
            </a:p>
          </p:txBody>
        </p:sp>
        <p:sp>
          <p:nvSpPr>
            <p:cNvPr id="8" name="橢圓 7">
              <a:extLst>
                <a:ext uri="{FF2B5EF4-FFF2-40B4-BE49-F238E27FC236}">
                  <a16:creationId xmlns:a16="http://schemas.microsoft.com/office/drawing/2014/main" xmlns="" id="{5757D9D1-5ECB-AD87-8060-B8867E6765E2}"/>
                </a:ext>
              </a:extLst>
            </p:cNvPr>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t>1</a:t>
              </a:r>
              <a:endParaRPr lang="zh-TW" altLang="en-US" sz="2400" dirty="0"/>
            </a:p>
          </p:txBody>
        </p:sp>
        <p:sp>
          <p:nvSpPr>
            <p:cNvPr id="9" name="橢圓 8">
              <a:extLst>
                <a:ext uri="{FF2B5EF4-FFF2-40B4-BE49-F238E27FC236}">
                  <a16:creationId xmlns:a16="http://schemas.microsoft.com/office/drawing/2014/main" xmlns="" id="{539F4CF8-A3D8-6564-5CCB-8ECF308CC353}"/>
                </a:ext>
              </a:extLst>
            </p:cNvPr>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t>3</a:t>
              </a:r>
              <a:endParaRPr lang="zh-TW" altLang="en-US" sz="2400" dirty="0"/>
            </a:p>
          </p:txBody>
        </p:sp>
        <p:sp>
          <p:nvSpPr>
            <p:cNvPr id="10" name="橢圓 9">
              <a:extLst>
                <a:ext uri="{FF2B5EF4-FFF2-40B4-BE49-F238E27FC236}">
                  <a16:creationId xmlns:a16="http://schemas.microsoft.com/office/drawing/2014/main" xmlns="" id="{22AD7DA0-1043-0F8F-B52F-75BA9016E18A}"/>
                </a:ext>
              </a:extLst>
            </p:cNvPr>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-1</a:t>
              </a:r>
              <a:endParaRPr lang="zh-TW" altLang="en-US" sz="2400" dirty="0">
                <a:solidFill>
                  <a:srgbClr val="000000"/>
                </a:solidFill>
              </a:endParaRPr>
            </a:p>
          </p:txBody>
        </p:sp>
        <p:sp>
          <p:nvSpPr>
            <p:cNvPr id="11" name="橢圓 10">
              <a:extLst>
                <a:ext uri="{FF2B5EF4-FFF2-40B4-BE49-F238E27FC236}">
                  <a16:creationId xmlns:a16="http://schemas.microsoft.com/office/drawing/2014/main" xmlns="" id="{363DC53F-3849-710F-0FAC-ADEF0C24C52A}"/>
                </a:ext>
              </a:extLst>
            </p:cNvPr>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1</a:t>
              </a:r>
              <a:endParaRPr lang="zh-TW" altLang="en-US" sz="2400" dirty="0">
                <a:solidFill>
                  <a:srgbClr val="000000"/>
                </a:solidFill>
              </a:endParaRPr>
            </a:p>
          </p:txBody>
        </p:sp>
        <p:sp>
          <p:nvSpPr>
            <p:cNvPr id="12" name="橢圓 11">
              <a:extLst>
                <a:ext uri="{FF2B5EF4-FFF2-40B4-BE49-F238E27FC236}">
                  <a16:creationId xmlns:a16="http://schemas.microsoft.com/office/drawing/2014/main" xmlns="" id="{9CC74F08-946A-652A-B2EC-FA86193A017C}"/>
                </a:ext>
              </a:extLst>
            </p:cNvPr>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3</a:t>
              </a:r>
              <a:endParaRPr lang="zh-TW" altLang="en-US" sz="2400" dirty="0">
                <a:solidFill>
                  <a:srgbClr val="000000"/>
                </a:solidFill>
              </a:endParaRPr>
            </a:p>
          </p:txBody>
        </p:sp>
        <p:sp>
          <p:nvSpPr>
            <p:cNvPr id="13" name="橢圓 12">
              <a:extLst>
                <a:ext uri="{FF2B5EF4-FFF2-40B4-BE49-F238E27FC236}">
                  <a16:creationId xmlns:a16="http://schemas.microsoft.com/office/drawing/2014/main" xmlns="" id="{D89C254F-D065-F8EE-CA15-625D3C8DFA19}"/>
                </a:ext>
              </a:extLst>
            </p:cNvPr>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0</a:t>
              </a:r>
              <a:endParaRPr lang="zh-TW" altLang="en-US" sz="2400" dirty="0">
                <a:solidFill>
                  <a:srgbClr val="000000"/>
                </a:solidFill>
              </a:endParaRPr>
            </a:p>
          </p:txBody>
        </p:sp>
      </p:grpSp>
      <p:sp>
        <p:nvSpPr>
          <p:cNvPr id="14" name="文字方塊 16">
            <a:extLst>
              <a:ext uri="{FF2B5EF4-FFF2-40B4-BE49-F238E27FC236}">
                <a16:creationId xmlns:a16="http://schemas.microsoft.com/office/drawing/2014/main" xmlns="" id="{573700F9-FCDD-D007-09FC-F6D9F3E93EEE}"/>
              </a:ext>
            </a:extLst>
          </p:cNvPr>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Flattened</a:t>
            </a:r>
            <a:endParaRPr lang="zh-TW" altLang="en-US" sz="2400">
              <a:solidFill>
                <a:schemeClr val="tx1"/>
              </a:solidFill>
              <a:latin typeface="Arial" panose="020B0604020202020204" pitchFamily="34" charset="0"/>
              <a:cs typeface="Arial" panose="020B0604020202020204" pitchFamily="34" charset="0"/>
            </a:endParaRPr>
          </a:p>
        </p:txBody>
      </p:sp>
      <p:sp>
        <p:nvSpPr>
          <p:cNvPr id="15" name="橢圓 20">
            <a:extLst>
              <a:ext uri="{FF2B5EF4-FFF2-40B4-BE49-F238E27FC236}">
                <a16:creationId xmlns:a16="http://schemas.microsoft.com/office/drawing/2014/main" xmlns="" id="{6B1D28D5-724B-DFD9-FD08-547A33566CC5}"/>
              </a:ext>
            </a:extLst>
          </p:cNvPr>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solidFill>
                  <a:srgbClr val="000000"/>
                </a:solidFill>
              </a:rPr>
              <a:t>3</a:t>
            </a:r>
            <a:endParaRPr lang="zh-TW" altLang="en-US" sz="2400" dirty="0">
              <a:solidFill>
                <a:srgbClr val="000000"/>
              </a:solidFill>
            </a:endParaRPr>
          </a:p>
        </p:txBody>
      </p:sp>
      <p:sp>
        <p:nvSpPr>
          <p:cNvPr id="16" name="橢圓 21">
            <a:extLst>
              <a:ext uri="{FF2B5EF4-FFF2-40B4-BE49-F238E27FC236}">
                <a16:creationId xmlns:a16="http://schemas.microsoft.com/office/drawing/2014/main" xmlns="" id="{A72ECCA6-1F0E-555B-9F3E-D015A56BCE75}"/>
              </a:ext>
            </a:extLst>
          </p:cNvPr>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solidFill>
                  <a:srgbClr val="000000"/>
                </a:solidFill>
              </a:rPr>
              <a:t>0</a:t>
            </a:r>
            <a:endParaRPr lang="zh-TW" altLang="en-US" sz="2400" dirty="0">
              <a:solidFill>
                <a:srgbClr val="000000"/>
              </a:solidFill>
            </a:endParaRPr>
          </a:p>
        </p:txBody>
      </p:sp>
      <p:sp>
        <p:nvSpPr>
          <p:cNvPr id="17" name="橢圓 22">
            <a:extLst>
              <a:ext uri="{FF2B5EF4-FFF2-40B4-BE49-F238E27FC236}">
                <a16:creationId xmlns:a16="http://schemas.microsoft.com/office/drawing/2014/main" xmlns="" id="{A47943D2-AF6C-DB0E-7D8C-12E07261D424}"/>
              </a:ext>
            </a:extLst>
          </p:cNvPr>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solidFill>
                  <a:srgbClr val="000000"/>
                </a:solidFill>
              </a:rPr>
              <a:t>1</a:t>
            </a:r>
            <a:endParaRPr lang="zh-TW" altLang="en-US" sz="2400" dirty="0">
              <a:solidFill>
                <a:srgbClr val="000000"/>
              </a:solidFill>
            </a:endParaRPr>
          </a:p>
        </p:txBody>
      </p:sp>
      <p:sp>
        <p:nvSpPr>
          <p:cNvPr id="18" name="橢圓 23">
            <a:extLst>
              <a:ext uri="{FF2B5EF4-FFF2-40B4-BE49-F238E27FC236}">
                <a16:creationId xmlns:a16="http://schemas.microsoft.com/office/drawing/2014/main" xmlns="" id="{A516C7A2-633B-1BC3-6374-0611628C2542}"/>
              </a:ext>
            </a:extLst>
          </p:cNvPr>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eaLnBrk="1" hangingPunct="1">
              <a:defRPr/>
            </a:pPr>
            <a:r>
              <a:rPr lang="en-US" altLang="zh-TW" sz="2400" dirty="0">
                <a:solidFill>
                  <a:srgbClr val="000000"/>
                </a:solidFill>
              </a:rPr>
              <a:t>3</a:t>
            </a:r>
            <a:endParaRPr lang="zh-TW" altLang="en-US" sz="2400" dirty="0">
              <a:solidFill>
                <a:srgbClr val="000000"/>
              </a:solidFill>
            </a:endParaRPr>
          </a:p>
        </p:txBody>
      </p:sp>
      <p:sp>
        <p:nvSpPr>
          <p:cNvPr id="19" name="橢圓 24">
            <a:extLst>
              <a:ext uri="{FF2B5EF4-FFF2-40B4-BE49-F238E27FC236}">
                <a16:creationId xmlns:a16="http://schemas.microsoft.com/office/drawing/2014/main" xmlns="" id="{A221F4D7-5BFE-2BA7-0373-1387F6A9A6B8}"/>
              </a:ext>
            </a:extLst>
          </p:cNvPr>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-1</a:t>
            </a:r>
            <a:endParaRPr lang="zh-TW" altLang="en-US" sz="2400" dirty="0">
              <a:solidFill>
                <a:srgbClr val="000000"/>
              </a:solidFill>
            </a:endParaRPr>
          </a:p>
        </p:txBody>
      </p:sp>
      <p:sp>
        <p:nvSpPr>
          <p:cNvPr id="20" name="橢圓 25">
            <a:extLst>
              <a:ext uri="{FF2B5EF4-FFF2-40B4-BE49-F238E27FC236}">
                <a16:creationId xmlns:a16="http://schemas.microsoft.com/office/drawing/2014/main" xmlns="" id="{00429F09-0528-E908-D27D-A2493E5835AA}"/>
              </a:ext>
            </a:extLst>
          </p:cNvPr>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1</a:t>
            </a:r>
            <a:endParaRPr lang="zh-TW" altLang="en-US" sz="2400" dirty="0">
              <a:solidFill>
                <a:srgbClr val="000000"/>
              </a:solidFill>
            </a:endParaRPr>
          </a:p>
        </p:txBody>
      </p:sp>
      <p:sp>
        <p:nvSpPr>
          <p:cNvPr id="21" name="橢圓 26">
            <a:extLst>
              <a:ext uri="{FF2B5EF4-FFF2-40B4-BE49-F238E27FC236}">
                <a16:creationId xmlns:a16="http://schemas.microsoft.com/office/drawing/2014/main" xmlns="" id="{22B2F3EE-1A8B-A851-7865-2787C633F01C}"/>
              </a:ext>
            </a:extLst>
          </p:cNvPr>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0</a:t>
            </a:r>
            <a:endParaRPr lang="zh-TW" altLang="en-US" sz="2400" dirty="0">
              <a:solidFill>
                <a:srgbClr val="000000"/>
              </a:solidFill>
            </a:endParaRPr>
          </a:p>
        </p:txBody>
      </p:sp>
      <p:sp>
        <p:nvSpPr>
          <p:cNvPr id="22" name="橢圓 27">
            <a:extLst>
              <a:ext uri="{FF2B5EF4-FFF2-40B4-BE49-F238E27FC236}">
                <a16:creationId xmlns:a16="http://schemas.microsoft.com/office/drawing/2014/main" xmlns="" id="{D2DAFF3B-A26B-CB5C-5EB5-457E56D07D91}"/>
              </a:ext>
            </a:extLst>
          </p:cNvPr>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400" dirty="0">
                <a:solidFill>
                  <a:srgbClr val="000000"/>
                </a:solidFill>
              </a:rPr>
              <a:t>3</a:t>
            </a:r>
            <a:endParaRPr lang="zh-TW" altLang="en-US" sz="2400" dirty="0">
              <a:solidFill>
                <a:srgbClr val="000000"/>
              </a:solidFill>
            </a:endParaRPr>
          </a:p>
        </p:txBody>
      </p:sp>
      <p:sp>
        <p:nvSpPr>
          <p:cNvPr id="23" name="向右箭號 4">
            <a:extLst>
              <a:ext uri="{FF2B5EF4-FFF2-40B4-BE49-F238E27FC236}">
                <a16:creationId xmlns:a16="http://schemas.microsoft.com/office/drawing/2014/main" xmlns="" id="{4A9AC278-66EB-F5E8-E172-CD0177EE5F5A}"/>
              </a:ext>
            </a:extLst>
          </p:cNvPr>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24" name="向右箭號 32">
            <a:extLst>
              <a:ext uri="{FF2B5EF4-FFF2-40B4-BE49-F238E27FC236}">
                <a16:creationId xmlns:a16="http://schemas.microsoft.com/office/drawing/2014/main" xmlns="" id="{8D437968-47A3-1805-CBC8-AC7B5F9C0967}"/>
              </a:ext>
            </a:extLst>
          </p:cNvPr>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grpSp>
        <p:nvGrpSpPr>
          <p:cNvPr id="25" name="群組 28">
            <a:extLst>
              <a:ext uri="{FF2B5EF4-FFF2-40B4-BE49-F238E27FC236}">
                <a16:creationId xmlns:a16="http://schemas.microsoft.com/office/drawing/2014/main" xmlns="" id="{CD06C7A6-AA57-FFE6-DD04-0EEE7E134030}"/>
              </a:ext>
            </a:extLst>
          </p:cNvPr>
          <p:cNvGrpSpPr>
            <a:grpSpLocks/>
          </p:cNvGrpSpPr>
          <p:nvPr/>
        </p:nvGrpSpPr>
        <p:grpSpPr bwMode="auto">
          <a:xfrm>
            <a:off x="5602288" y="2724150"/>
            <a:ext cx="3200400" cy="2506663"/>
            <a:chOff x="-2630921" y="4440114"/>
            <a:chExt cx="3201477" cy="2506507"/>
          </a:xfrm>
        </p:grpSpPr>
        <p:pic>
          <p:nvPicPr>
            <p:cNvPr id="40993" name="圖片 29">
              <a:extLst>
                <a:ext uri="{FF2B5EF4-FFF2-40B4-BE49-F238E27FC236}">
                  <a16:creationId xmlns:a16="http://schemas.microsoft.com/office/drawing/2014/main" xmlns="" id="{3D8E4EF5-BF18-3099-C7AE-EB18200171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a:extLst>
                <a:ext uri="{FF2B5EF4-FFF2-40B4-BE49-F238E27FC236}">
                  <a16:creationId xmlns:a16="http://schemas.microsoft.com/office/drawing/2014/main" xmlns="" id="{0BFDF6A3-6503-021D-58E1-9D4C30A96D2F}"/>
                </a:ext>
              </a:extLst>
            </p:cNvPr>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000" dirty="0">
                  <a:solidFill>
                    <a:srgbClr val="000000"/>
                  </a:solidFill>
                </a:rPr>
                <a:t>Fully Connected Feedforward network</a:t>
              </a:r>
              <a:endParaRPr lang="zh-TW" altLang="en-US" sz="2000" dirty="0">
                <a:solidFill>
                  <a:srgbClr val="000000"/>
                </a:solidFill>
              </a:endParaRPr>
            </a:p>
          </p:txBody>
        </p:sp>
      </p:grpSp>
      <p:sp>
        <p:nvSpPr>
          <p:cNvPr id="28" name="向右箭號 33">
            <a:extLst>
              <a:ext uri="{FF2B5EF4-FFF2-40B4-BE49-F238E27FC236}">
                <a16:creationId xmlns:a16="http://schemas.microsoft.com/office/drawing/2014/main" xmlns="" id="{FEC21B76-65E4-B371-A2F4-B2C837AFD056}"/>
              </a:ext>
            </a:extLst>
          </p:cNvPr>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xmlns="" id="{2BF54D44-5C69-209E-3BFB-4848B7BA2177}"/>
              </a:ext>
            </a:extLst>
          </p:cNvPr>
          <p:cNvSpPr txBox="1"/>
          <p:nvPr/>
        </p:nvSpPr>
        <p:spPr>
          <a:xfrm>
            <a:off x="3091045"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tensor)</a:t>
            </a:r>
            <a:endParaRPr lang="zh-TW" altLang="en-US" sz="2000" b="1" i="1" dirty="0">
              <a:solidFill>
                <a:srgbClr val="000000"/>
              </a:solidFill>
            </a:endParaRPr>
          </a:p>
        </p:txBody>
      </p:sp>
      <p:sp>
        <p:nvSpPr>
          <p:cNvPr id="41989" name="矩形 9">
            <a:extLst>
              <a:ext uri="{FF2B5EF4-FFF2-40B4-BE49-F238E27FC236}">
                <a16:creationId xmlns:a16="http://schemas.microsoft.com/office/drawing/2014/main" xmlns="" id="{5BE5CC40-E677-3AFB-956E-2F707A925017}"/>
              </a:ext>
            </a:extLst>
          </p:cNvPr>
          <p:cNvSpPr>
            <a:spLocks noChangeArrowheads="1"/>
          </p:cNvSpPr>
          <p:nvPr/>
        </p:nvSpPr>
        <p:spPr bwMode="auto">
          <a:xfrm>
            <a:off x="533400" y="265113"/>
            <a:ext cx="210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b="1" i="1" u="sng">
                <a:solidFill>
                  <a:schemeClr val="tx1"/>
                </a:solidFill>
                <a:latin typeface="Arial" panose="020B0604020202020204" pitchFamily="34" charset="0"/>
                <a:cs typeface="Arial" panose="020B0604020202020204" pitchFamily="34" charset="0"/>
              </a:rPr>
              <a:t>CNN in Keras</a:t>
            </a:r>
            <a:endParaRPr lang="zh-TW" altLang="en-US" sz="2800" b="1" i="1" u="sng">
              <a:solidFill>
                <a:schemeClr val="tx1"/>
              </a:solidFill>
              <a:latin typeface="Arial" panose="020B0604020202020204" pitchFamily="34" charset="0"/>
              <a:cs typeface="Arial" panose="020B0604020202020204" pitchFamily="34" charset="0"/>
            </a:endParaRPr>
          </a:p>
        </p:txBody>
      </p:sp>
      <p:sp>
        <p:nvSpPr>
          <p:cNvPr id="6" name="矩形 28">
            <a:extLst>
              <a:ext uri="{FF2B5EF4-FFF2-40B4-BE49-F238E27FC236}">
                <a16:creationId xmlns:a16="http://schemas.microsoft.com/office/drawing/2014/main" xmlns="" id="{ED672186-0BE6-2E84-57DF-33C5585A104E}"/>
              </a:ext>
            </a:extLst>
          </p:cNvPr>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xmlns="" id="{97FB333D-4D53-1D70-5716-96DE2987DC3B}"/>
              </a:ext>
            </a:extLst>
          </p:cNvPr>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xmlns="" id="{54568679-6EAB-A2C0-86B3-2685916F5B34}"/>
              </a:ext>
            </a:extLst>
          </p:cNvPr>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xmlns="" id="{726AAD71-62E5-C3F7-343E-2A175F8B70E2}"/>
              </a:ext>
            </a:extLst>
          </p:cNvPr>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xmlns="" id="{974CF6D2-1141-D770-3D94-838D2879E891}"/>
              </a:ext>
            </a:extLst>
          </p:cNvPr>
          <p:cNvSpPr/>
          <p:nvPr/>
        </p:nvSpPr>
        <p:spPr>
          <a:xfrm>
            <a:off x="6927850" y="1397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1" name="向下箭號 17">
            <a:extLst>
              <a:ext uri="{FF2B5EF4-FFF2-40B4-BE49-F238E27FC236}">
                <a16:creationId xmlns:a16="http://schemas.microsoft.com/office/drawing/2014/main" xmlns="" id="{A09736E2-B580-F263-5FFA-D456BEC3D1E4}"/>
              </a:ext>
            </a:extLst>
          </p:cNvPr>
          <p:cNvSpPr/>
          <p:nvPr/>
        </p:nvSpPr>
        <p:spPr>
          <a:xfrm>
            <a:off x="6927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2" name="向下箭號 18">
            <a:extLst>
              <a:ext uri="{FF2B5EF4-FFF2-40B4-BE49-F238E27FC236}">
                <a16:creationId xmlns:a16="http://schemas.microsoft.com/office/drawing/2014/main" xmlns="" id="{F9483928-C00D-4D20-B16B-8C8E65361D59}"/>
              </a:ext>
            </a:extLst>
          </p:cNvPr>
          <p:cNvSpPr/>
          <p:nvPr/>
        </p:nvSpPr>
        <p:spPr>
          <a:xfrm>
            <a:off x="6927850" y="359886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3" name="向下箭號 19">
            <a:extLst>
              <a:ext uri="{FF2B5EF4-FFF2-40B4-BE49-F238E27FC236}">
                <a16:creationId xmlns:a16="http://schemas.microsoft.com/office/drawing/2014/main" xmlns="" id="{C5C85693-C50C-348C-D177-7C4EFA989C48}"/>
              </a:ext>
            </a:extLst>
          </p:cNvPr>
          <p:cNvSpPr/>
          <p:nvPr/>
        </p:nvSpPr>
        <p:spPr>
          <a:xfrm>
            <a:off x="6927850" y="463391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42006" name="文字方塊 41">
            <a:extLst>
              <a:ext uri="{FF2B5EF4-FFF2-40B4-BE49-F238E27FC236}">
                <a16:creationId xmlns:a16="http://schemas.microsoft.com/office/drawing/2014/main" xmlns="" id="{751B9EAD-FD4B-5031-83B9-596995FFB67F}"/>
              </a:ext>
            </a:extLst>
          </p:cNvPr>
          <p:cNvSpPr txBox="1">
            <a:spLocks noChangeArrowheads="1"/>
          </p:cNvSpPr>
          <p:nvPr/>
        </p:nvSpPr>
        <p:spPr bwMode="auto">
          <a:xfrm>
            <a:off x="6191250" y="973138"/>
            <a:ext cx="204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input</a:t>
            </a:r>
            <a:endParaRPr lang="zh-TW" altLang="en-US" sz="2400">
              <a:solidFill>
                <a:schemeClr val="tx1"/>
              </a:solidFill>
              <a:latin typeface="Arial" panose="020B0604020202020204" pitchFamily="34" charset="0"/>
              <a:cs typeface="Arial" panose="020B0604020202020204" pitchFamily="34" charset="0"/>
            </a:endParaRPr>
          </a:p>
        </p:txBody>
      </p:sp>
      <p:pic>
        <p:nvPicPr>
          <p:cNvPr id="15" name="圖片 1">
            <a:extLst>
              <a:ext uri="{FF2B5EF4-FFF2-40B4-BE49-F238E27FC236}">
                <a16:creationId xmlns:a16="http://schemas.microsoft.com/office/drawing/2014/main" xmlns="" id="{D5356F4F-4213-9B8A-AE2B-A1875C6DD8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6263" y="1450975"/>
            <a:ext cx="48672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2">
            <a:extLst>
              <a:ext uri="{FF2B5EF4-FFF2-40B4-BE49-F238E27FC236}">
                <a16:creationId xmlns:a16="http://schemas.microsoft.com/office/drawing/2014/main" xmlns="" id="{C2A804E3-7582-BBA9-6122-CA4E693499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4775" y="4697413"/>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接點 45">
            <a:extLst>
              <a:ext uri="{FF2B5EF4-FFF2-40B4-BE49-F238E27FC236}">
                <a16:creationId xmlns:a16="http://schemas.microsoft.com/office/drawing/2014/main" xmlns="" id="{EC3796C6-0DB0-7B3B-6A9B-FD36A3B0BF5C}"/>
              </a:ext>
            </a:extLst>
          </p:cNvPr>
          <p:cNvCxnSpPr/>
          <p:nvPr/>
        </p:nvCxnSpPr>
        <p:spPr>
          <a:xfrm>
            <a:off x="2201863" y="1671638"/>
            <a:ext cx="1709737"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直線接點 46">
            <a:extLst>
              <a:ext uri="{FF2B5EF4-FFF2-40B4-BE49-F238E27FC236}">
                <a16:creationId xmlns:a16="http://schemas.microsoft.com/office/drawing/2014/main" xmlns="" id="{A4D57865-4E78-DD7F-CFF8-BD019084BEBF}"/>
              </a:ext>
            </a:extLst>
          </p:cNvPr>
          <p:cNvCxnSpPr/>
          <p:nvPr/>
        </p:nvCxnSpPr>
        <p:spPr>
          <a:xfrm>
            <a:off x="4129088" y="1671638"/>
            <a:ext cx="33496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直線接點 48">
            <a:extLst>
              <a:ext uri="{FF2B5EF4-FFF2-40B4-BE49-F238E27FC236}">
                <a16:creationId xmlns:a16="http://schemas.microsoft.com/office/drawing/2014/main" xmlns="" id="{C9045EE0-6688-D9F8-6061-C15D8A8353C7}"/>
              </a:ext>
            </a:extLst>
          </p:cNvPr>
          <p:cNvCxnSpPr/>
          <p:nvPr/>
        </p:nvCxnSpPr>
        <p:spPr>
          <a:xfrm>
            <a:off x="4559300" y="1671638"/>
            <a:ext cx="168275"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直線接點 51">
            <a:extLst>
              <a:ext uri="{FF2B5EF4-FFF2-40B4-BE49-F238E27FC236}">
                <a16:creationId xmlns:a16="http://schemas.microsoft.com/office/drawing/2014/main" xmlns="" id="{BB38ED18-AABF-D3C0-E447-E8FE00CFA7CB}"/>
              </a:ext>
            </a:extLst>
          </p:cNvPr>
          <p:cNvCxnSpPr/>
          <p:nvPr/>
        </p:nvCxnSpPr>
        <p:spPr>
          <a:xfrm>
            <a:off x="4816475" y="1673225"/>
            <a:ext cx="166688"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21" name="表格 54">
            <a:extLst>
              <a:ext uri="{FF2B5EF4-FFF2-40B4-BE49-F238E27FC236}">
                <a16:creationId xmlns:a16="http://schemas.microsoft.com/office/drawing/2014/main" xmlns="" id="{513B41AF-4531-4E56-9E77-B24459083FB6}"/>
              </a:ext>
            </a:extLst>
          </p:cNvPr>
          <p:cNvGraphicFramePr>
            <a:graphicFrameLocks noGrp="1"/>
          </p:cNvGraphicFramePr>
          <p:nvPr/>
        </p:nvGraphicFramePr>
        <p:xfrm>
          <a:off x="723900" y="2203450"/>
          <a:ext cx="1382712" cy="1112838"/>
        </p:xfrm>
        <a:graphic>
          <a:graphicData uri="http://schemas.openxmlformats.org/drawingml/2006/table">
            <a:tbl>
              <a:tblPr firstRow="1" bandRow="1">
                <a:tableStyleId>{5940675A-B579-460E-94D1-54222C63F5DA}</a:tableStyleId>
              </a:tblPr>
              <a:tblGrid>
                <a:gridCol w="460904">
                  <a:extLst>
                    <a:ext uri="{9D8B030D-6E8A-4147-A177-3AD203B41FA5}">
                      <a16:colId xmlns:a16="http://schemas.microsoft.com/office/drawing/2014/main" xmlns="" val="20000"/>
                    </a:ext>
                  </a:extLst>
                </a:gridCol>
                <a:gridCol w="460904">
                  <a:extLst>
                    <a:ext uri="{9D8B030D-6E8A-4147-A177-3AD203B41FA5}">
                      <a16:colId xmlns:a16="http://schemas.microsoft.com/office/drawing/2014/main" xmlns="" val="20001"/>
                    </a:ext>
                  </a:extLst>
                </a:gridCol>
                <a:gridCol w="460904">
                  <a:extLst>
                    <a:ext uri="{9D8B030D-6E8A-4147-A177-3AD203B41FA5}">
                      <a16:colId xmlns:a16="http://schemas.microsoft.com/office/drawing/2014/main" xmlns="" val="20002"/>
                    </a:ext>
                  </a:extLst>
                </a:gridCol>
              </a:tblGrid>
              <a:tr h="370946">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xmlns="" val="10000"/>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xmlns="" val="10001"/>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extLst>
                  <a:ext uri="{0D108BD9-81ED-4DB2-BD59-A6C34878D82A}">
                    <a16:rowId xmlns:a16="http://schemas.microsoft.com/office/drawing/2014/main" xmlns="" val="10002"/>
                  </a:ext>
                </a:extLst>
              </a:tr>
            </a:tbl>
          </a:graphicData>
        </a:graphic>
      </p:graphicFrame>
      <p:graphicFrame>
        <p:nvGraphicFramePr>
          <p:cNvPr id="22" name="表格 55">
            <a:extLst>
              <a:ext uri="{FF2B5EF4-FFF2-40B4-BE49-F238E27FC236}">
                <a16:creationId xmlns:a16="http://schemas.microsoft.com/office/drawing/2014/main" xmlns="" id="{7E989955-65C7-CE70-FEE9-8EAAB97E1A1A}"/>
              </a:ext>
            </a:extLst>
          </p:cNvPr>
          <p:cNvGraphicFramePr>
            <a:graphicFrameLocks noGrp="1"/>
          </p:cNvGraphicFramePr>
          <p:nvPr/>
        </p:nvGraphicFramePr>
        <p:xfrm>
          <a:off x="1492250" y="2368550"/>
          <a:ext cx="1398588" cy="1111251"/>
        </p:xfrm>
        <a:graphic>
          <a:graphicData uri="http://schemas.openxmlformats.org/drawingml/2006/table">
            <a:tbl>
              <a:tblPr firstRow="1" bandRow="1">
                <a:tableStyleId>{5940675A-B579-460E-94D1-54222C63F5DA}</a:tableStyleId>
              </a:tblPr>
              <a:tblGrid>
                <a:gridCol w="466196">
                  <a:extLst>
                    <a:ext uri="{9D8B030D-6E8A-4147-A177-3AD203B41FA5}">
                      <a16:colId xmlns:a16="http://schemas.microsoft.com/office/drawing/2014/main" xmlns="" val="20000"/>
                    </a:ext>
                  </a:extLst>
                </a:gridCol>
                <a:gridCol w="466196">
                  <a:extLst>
                    <a:ext uri="{9D8B030D-6E8A-4147-A177-3AD203B41FA5}">
                      <a16:colId xmlns:a16="http://schemas.microsoft.com/office/drawing/2014/main" xmlns="" val="20001"/>
                    </a:ext>
                  </a:extLst>
                </a:gridCol>
                <a:gridCol w="466196">
                  <a:extLst>
                    <a:ext uri="{9D8B030D-6E8A-4147-A177-3AD203B41FA5}">
                      <a16:colId xmlns:a16="http://schemas.microsoft.com/office/drawing/2014/main" xmlns="" val="20002"/>
                    </a:ext>
                  </a:extLst>
                </a:gridCol>
              </a:tblGrid>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xmlns="" val="10000"/>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xmlns="" val="10001"/>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xmlns="" val="10002"/>
                  </a:ext>
                </a:extLst>
              </a:tr>
            </a:tbl>
          </a:graphicData>
        </a:graphic>
      </p:graphicFrame>
      <p:sp>
        <p:nvSpPr>
          <p:cNvPr id="23" name="文字方塊 56">
            <a:extLst>
              <a:ext uri="{FF2B5EF4-FFF2-40B4-BE49-F238E27FC236}">
                <a16:creationId xmlns:a16="http://schemas.microsoft.com/office/drawing/2014/main" xmlns="" id="{FEA1B489-C3BF-9497-0ABF-4D6DCCFB560D}"/>
              </a:ext>
            </a:extLst>
          </p:cNvPr>
          <p:cNvSpPr txBox="1">
            <a:spLocks noChangeArrowheads="1"/>
          </p:cNvSpPr>
          <p:nvPr/>
        </p:nvSpPr>
        <p:spPr bwMode="auto">
          <a:xfrm>
            <a:off x="3621088" y="2452688"/>
            <a:ext cx="18018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There are </a:t>
            </a:r>
            <a:r>
              <a:rPr lang="en-US" altLang="zh-TW" sz="2400">
                <a:solidFill>
                  <a:srgbClr val="FF0000"/>
                </a:solidFill>
                <a:latin typeface="Arial" panose="020B0604020202020204" pitchFamily="34" charset="0"/>
                <a:cs typeface="Arial" panose="020B0604020202020204" pitchFamily="34" charset="0"/>
              </a:rPr>
              <a:t>25</a:t>
            </a:r>
            <a:r>
              <a:rPr lang="en-US" altLang="zh-TW" sz="2400">
                <a:solidFill>
                  <a:schemeClr val="tx1"/>
                </a:solidFill>
                <a:latin typeface="Arial" panose="020B0604020202020204" pitchFamily="34" charset="0"/>
                <a:cs typeface="Arial" panose="020B0604020202020204" pitchFamily="34" charset="0"/>
              </a:rPr>
              <a:t> </a:t>
            </a:r>
            <a:r>
              <a:rPr lang="en-US" altLang="zh-TW" sz="2400">
                <a:solidFill>
                  <a:srgbClr val="FF0000"/>
                </a:solidFill>
                <a:latin typeface="Arial" panose="020B0604020202020204" pitchFamily="34" charset="0"/>
                <a:cs typeface="Arial" panose="020B0604020202020204" pitchFamily="34" charset="0"/>
              </a:rPr>
              <a:t>3x3</a:t>
            </a:r>
            <a:r>
              <a:rPr lang="en-US" altLang="zh-TW" sz="2400">
                <a:solidFill>
                  <a:schemeClr val="tx1"/>
                </a:solidFill>
                <a:latin typeface="Arial" panose="020B0604020202020204" pitchFamily="34" charset="0"/>
                <a:cs typeface="Arial" panose="020B0604020202020204" pitchFamily="34" charset="0"/>
              </a:rPr>
              <a:t> filters.</a:t>
            </a:r>
            <a:endParaRPr lang="zh-TW" altLang="en-US" sz="2400">
              <a:solidFill>
                <a:schemeClr val="tx1"/>
              </a:solidFill>
              <a:latin typeface="Arial" panose="020B0604020202020204" pitchFamily="34" charset="0"/>
              <a:cs typeface="Arial" panose="020B0604020202020204" pitchFamily="34" charset="0"/>
            </a:endParaRPr>
          </a:p>
        </p:txBody>
      </p:sp>
      <p:sp>
        <p:nvSpPr>
          <p:cNvPr id="24" name="文字方塊 57">
            <a:extLst>
              <a:ext uri="{FF2B5EF4-FFF2-40B4-BE49-F238E27FC236}">
                <a16:creationId xmlns:a16="http://schemas.microsoft.com/office/drawing/2014/main" xmlns="" id="{82787F58-3C26-C21F-F449-A919C708008A}"/>
              </a:ext>
            </a:extLst>
          </p:cNvPr>
          <p:cNvSpPr txBox="1">
            <a:spLocks noChangeArrowheads="1"/>
          </p:cNvSpPr>
          <p:nvPr/>
        </p:nvSpPr>
        <p:spPr bwMode="auto">
          <a:xfrm>
            <a:off x="2927350" y="2522538"/>
            <a:ext cx="692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a:solidFill>
                  <a:schemeClr val="tx1"/>
                </a:solidFill>
                <a:latin typeface="Arial" panose="020B0604020202020204" pitchFamily="34" charset="0"/>
                <a:cs typeface="Arial" panose="020B0604020202020204" pitchFamily="34" charset="0"/>
              </a:rPr>
              <a:t>……</a:t>
            </a:r>
            <a:endParaRPr lang="zh-TW" altLang="en-US" sz="2800">
              <a:solidFill>
                <a:schemeClr val="tx1"/>
              </a:solidFill>
              <a:latin typeface="Arial" panose="020B0604020202020204" pitchFamily="34" charset="0"/>
              <a:cs typeface="Arial" panose="020B0604020202020204" pitchFamily="34" charset="0"/>
            </a:endParaRPr>
          </a:p>
        </p:txBody>
      </p:sp>
      <p:sp>
        <p:nvSpPr>
          <p:cNvPr id="25" name="文字方塊 58">
            <a:extLst>
              <a:ext uri="{FF2B5EF4-FFF2-40B4-BE49-F238E27FC236}">
                <a16:creationId xmlns:a16="http://schemas.microsoft.com/office/drawing/2014/main" xmlns="" id="{CAA96AFD-E0CA-EA16-817B-61AE0BCF69A0}"/>
              </a:ext>
            </a:extLst>
          </p:cNvPr>
          <p:cNvSpPr txBox="1">
            <a:spLocks noChangeArrowheads="1"/>
          </p:cNvSpPr>
          <p:nvPr/>
        </p:nvSpPr>
        <p:spPr bwMode="auto">
          <a:xfrm>
            <a:off x="1230313" y="3489325"/>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a:solidFill>
                  <a:schemeClr val="tx1"/>
                </a:solidFill>
                <a:latin typeface="Arial" panose="020B0604020202020204" pitchFamily="34" charset="0"/>
                <a:cs typeface="Arial" panose="020B0604020202020204" pitchFamily="34" charset="0"/>
              </a:rPr>
              <a:t>Input_shape = ( 28 , 28 , 1)</a:t>
            </a:r>
            <a:endParaRPr lang="zh-TW" altLang="en-US">
              <a:solidFill>
                <a:schemeClr val="tx1"/>
              </a:solidFill>
              <a:latin typeface="Arial" panose="020B0604020202020204" pitchFamily="34" charset="0"/>
              <a:cs typeface="Arial" panose="020B0604020202020204" pitchFamily="34" charset="0"/>
            </a:endParaRPr>
          </a:p>
        </p:txBody>
      </p:sp>
      <p:sp>
        <p:nvSpPr>
          <p:cNvPr id="26" name="文字方塊 59">
            <a:extLst>
              <a:ext uri="{FF2B5EF4-FFF2-40B4-BE49-F238E27FC236}">
                <a16:creationId xmlns:a16="http://schemas.microsoft.com/office/drawing/2014/main" xmlns="" id="{4FFA13E7-4EC3-2A39-88ED-2863167E5749}"/>
              </a:ext>
            </a:extLst>
          </p:cNvPr>
          <p:cNvSpPr txBox="1">
            <a:spLocks noChangeArrowheads="1"/>
          </p:cNvSpPr>
          <p:nvPr/>
        </p:nvSpPr>
        <p:spPr bwMode="auto">
          <a:xfrm>
            <a:off x="2895600" y="4114800"/>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latin typeface="Arial" panose="020B0604020202020204" pitchFamily="34" charset="0"/>
                <a:cs typeface="Arial" panose="020B0604020202020204" pitchFamily="34" charset="0"/>
              </a:rPr>
              <a:t>1: black/white, 3: RGB</a:t>
            </a:r>
            <a:endParaRPr lang="zh-TW" altLang="en-US" sz="1800">
              <a:solidFill>
                <a:schemeClr val="tx1"/>
              </a:solidFill>
              <a:latin typeface="Arial" panose="020B0604020202020204" pitchFamily="34" charset="0"/>
              <a:cs typeface="Arial" panose="020B0604020202020204" pitchFamily="34" charset="0"/>
            </a:endParaRPr>
          </a:p>
        </p:txBody>
      </p:sp>
      <p:sp>
        <p:nvSpPr>
          <p:cNvPr id="27" name="文字方塊 60">
            <a:extLst>
              <a:ext uri="{FF2B5EF4-FFF2-40B4-BE49-F238E27FC236}">
                <a16:creationId xmlns:a16="http://schemas.microsoft.com/office/drawing/2014/main" xmlns="" id="{C81F89E3-0C26-4049-2549-CACF188C517F}"/>
              </a:ext>
            </a:extLst>
          </p:cNvPr>
          <p:cNvSpPr txBox="1">
            <a:spLocks noChangeArrowheads="1"/>
          </p:cNvSpPr>
          <p:nvPr/>
        </p:nvSpPr>
        <p:spPr bwMode="auto">
          <a:xfrm>
            <a:off x="990600" y="4038600"/>
            <a:ext cx="202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latin typeface="Arial" panose="020B0604020202020204" pitchFamily="34" charset="0"/>
                <a:cs typeface="Arial" panose="020B0604020202020204" pitchFamily="34" charset="0"/>
              </a:rPr>
              <a:t>28 x 28 pixels</a:t>
            </a:r>
            <a:endParaRPr lang="zh-TW" altLang="en-US" sz="1800">
              <a:solidFill>
                <a:schemeClr val="tx1"/>
              </a:solidFill>
              <a:latin typeface="Arial" panose="020B0604020202020204" pitchFamily="34" charset="0"/>
              <a:cs typeface="Arial" panose="020B0604020202020204" pitchFamily="34" charset="0"/>
            </a:endParaRPr>
          </a:p>
        </p:txBody>
      </p:sp>
      <p:sp>
        <p:nvSpPr>
          <p:cNvPr id="28" name="橢圓 61">
            <a:extLst>
              <a:ext uri="{FF2B5EF4-FFF2-40B4-BE49-F238E27FC236}">
                <a16:creationId xmlns:a16="http://schemas.microsoft.com/office/drawing/2014/main" xmlns="" id="{AA823D70-665A-D62C-0BEE-392C945A86B2}"/>
              </a:ext>
            </a:extLst>
          </p:cNvPr>
          <p:cNvSpPr>
            <a:spLocks noChangeArrowheads="1"/>
          </p:cNvSpPr>
          <p:nvPr/>
        </p:nvSpPr>
        <p:spPr bwMode="auto">
          <a:xfrm>
            <a:off x="1652588"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000" dirty="0">
                <a:solidFill>
                  <a:schemeClr val="dk1"/>
                </a:solidFill>
                <a:latin typeface="+mn-lt"/>
                <a:ea typeface="+mn-ea"/>
              </a:rPr>
              <a:t>3</a:t>
            </a:r>
            <a:endParaRPr lang="zh-TW" altLang="en-US" sz="2000" dirty="0">
              <a:solidFill>
                <a:schemeClr val="dk1"/>
              </a:solidFill>
              <a:latin typeface="+mn-lt"/>
              <a:ea typeface="+mn-ea"/>
            </a:endParaRPr>
          </a:p>
        </p:txBody>
      </p:sp>
      <p:sp>
        <p:nvSpPr>
          <p:cNvPr id="29" name="橢圓 62">
            <a:extLst>
              <a:ext uri="{FF2B5EF4-FFF2-40B4-BE49-F238E27FC236}">
                <a16:creationId xmlns:a16="http://schemas.microsoft.com/office/drawing/2014/main" xmlns="" id="{0E642DFA-A9BA-7640-110F-7C7BCD4AB81D}"/>
              </a:ext>
            </a:extLst>
          </p:cNvPr>
          <p:cNvSpPr>
            <a:spLocks noChangeArrowheads="1"/>
          </p:cNvSpPr>
          <p:nvPr/>
        </p:nvSpPr>
        <p:spPr bwMode="auto">
          <a:xfrm>
            <a:off x="2354263"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000" dirty="0">
                <a:solidFill>
                  <a:schemeClr val="dk1"/>
                </a:solidFill>
                <a:latin typeface="+mn-lt"/>
                <a:ea typeface="+mn-ea"/>
              </a:rPr>
              <a:t>-1</a:t>
            </a:r>
            <a:endParaRPr lang="zh-TW" altLang="en-US" sz="2000" dirty="0">
              <a:solidFill>
                <a:schemeClr val="dk1"/>
              </a:solidFill>
              <a:latin typeface="+mn-lt"/>
              <a:ea typeface="+mn-ea"/>
            </a:endParaRPr>
          </a:p>
        </p:txBody>
      </p:sp>
      <p:sp>
        <p:nvSpPr>
          <p:cNvPr id="30" name="橢圓 63">
            <a:extLst>
              <a:ext uri="{FF2B5EF4-FFF2-40B4-BE49-F238E27FC236}">
                <a16:creationId xmlns:a16="http://schemas.microsoft.com/office/drawing/2014/main" xmlns="" id="{48A41AC9-A2C7-B71F-4347-C10F813109B4}"/>
              </a:ext>
            </a:extLst>
          </p:cNvPr>
          <p:cNvSpPr>
            <a:spLocks noChangeArrowheads="1"/>
          </p:cNvSpPr>
          <p:nvPr/>
        </p:nvSpPr>
        <p:spPr bwMode="auto">
          <a:xfrm>
            <a:off x="1646238" y="5838825"/>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000" dirty="0">
                <a:solidFill>
                  <a:schemeClr val="dk1"/>
                </a:solidFill>
                <a:latin typeface="+mn-lt"/>
                <a:ea typeface="+mn-ea"/>
              </a:rPr>
              <a:t>-3</a:t>
            </a:r>
            <a:endParaRPr lang="zh-TW" altLang="en-US" sz="2000" dirty="0">
              <a:solidFill>
                <a:schemeClr val="dk1"/>
              </a:solidFill>
              <a:latin typeface="+mn-lt"/>
              <a:ea typeface="+mn-ea"/>
            </a:endParaRPr>
          </a:p>
        </p:txBody>
      </p:sp>
      <p:sp>
        <p:nvSpPr>
          <p:cNvPr id="31" name="橢圓 64">
            <a:extLst>
              <a:ext uri="{FF2B5EF4-FFF2-40B4-BE49-F238E27FC236}">
                <a16:creationId xmlns:a16="http://schemas.microsoft.com/office/drawing/2014/main" xmlns="" id="{1E1BA9DA-FE62-8466-530D-F86B2C6E028E}"/>
              </a:ext>
            </a:extLst>
          </p:cNvPr>
          <p:cNvSpPr>
            <a:spLocks noChangeArrowheads="1"/>
          </p:cNvSpPr>
          <p:nvPr/>
        </p:nvSpPr>
        <p:spPr bwMode="auto">
          <a:xfrm>
            <a:off x="2346325" y="5838825"/>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000" dirty="0">
                <a:solidFill>
                  <a:schemeClr val="dk1"/>
                </a:solidFill>
                <a:latin typeface="+mn-lt"/>
                <a:ea typeface="+mn-ea"/>
              </a:rPr>
              <a:t>1</a:t>
            </a:r>
            <a:endParaRPr lang="zh-TW" altLang="en-US" sz="2000" dirty="0">
              <a:solidFill>
                <a:schemeClr val="dk1"/>
              </a:solidFill>
              <a:latin typeface="+mn-lt"/>
              <a:ea typeface="+mn-ea"/>
            </a:endParaRPr>
          </a:p>
        </p:txBody>
      </p:sp>
      <p:sp>
        <p:nvSpPr>
          <p:cNvPr id="32" name="矩形 65">
            <a:extLst>
              <a:ext uri="{FF2B5EF4-FFF2-40B4-BE49-F238E27FC236}">
                <a16:creationId xmlns:a16="http://schemas.microsoft.com/office/drawing/2014/main" xmlns="" id="{D6114A1B-0AB2-7232-EF26-30BF4AAB6ADA}"/>
              </a:ext>
            </a:extLst>
          </p:cNvPr>
          <p:cNvSpPr/>
          <p:nvPr/>
        </p:nvSpPr>
        <p:spPr>
          <a:xfrm>
            <a:off x="1652588" y="5092700"/>
            <a:ext cx="1331912"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3" name="橢圓 66">
            <a:extLst>
              <a:ext uri="{FF2B5EF4-FFF2-40B4-BE49-F238E27FC236}">
                <a16:creationId xmlns:a16="http://schemas.microsoft.com/office/drawing/2014/main" xmlns="" id="{49D695FF-BF4E-1366-B33A-915222408E21}"/>
              </a:ext>
            </a:extLst>
          </p:cNvPr>
          <p:cNvSpPr>
            <a:spLocks noChangeArrowheads="1"/>
          </p:cNvSpPr>
          <p:nvPr/>
        </p:nvSpPr>
        <p:spPr bwMode="auto">
          <a:xfrm>
            <a:off x="3940175" y="5130800"/>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000" dirty="0">
                <a:solidFill>
                  <a:schemeClr val="dk1"/>
                </a:solidFill>
                <a:latin typeface="+mn-lt"/>
                <a:ea typeface="+mn-ea"/>
              </a:rPr>
              <a:t>3</a:t>
            </a:r>
            <a:endParaRPr lang="zh-TW" altLang="en-US" sz="2000" dirty="0">
              <a:solidFill>
                <a:schemeClr val="dk1"/>
              </a:solidFill>
              <a:latin typeface="+mn-lt"/>
              <a:ea typeface="+mn-ea"/>
            </a:endParaRPr>
          </a:p>
        </p:txBody>
      </p:sp>
      <p:sp>
        <p:nvSpPr>
          <p:cNvPr id="34" name="矩形 70">
            <a:extLst>
              <a:ext uri="{FF2B5EF4-FFF2-40B4-BE49-F238E27FC236}">
                <a16:creationId xmlns:a16="http://schemas.microsoft.com/office/drawing/2014/main" xmlns="" id="{3A964532-17FD-80AD-D368-0F7A25D3F03E}"/>
              </a:ext>
            </a:extLst>
          </p:cNvPr>
          <p:cNvSpPr/>
          <p:nvPr/>
        </p:nvSpPr>
        <p:spPr>
          <a:xfrm>
            <a:off x="3940175" y="5105400"/>
            <a:ext cx="1331913"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5" name="箭號: 向右 71">
            <a:extLst>
              <a:ext uri="{FF2B5EF4-FFF2-40B4-BE49-F238E27FC236}">
                <a16:creationId xmlns:a16="http://schemas.microsoft.com/office/drawing/2014/main" xmlns="" id="{3C07E2DF-B00D-6531-F7F9-51CB77658696}"/>
              </a:ext>
            </a:extLst>
          </p:cNvPr>
          <p:cNvSpPr/>
          <p:nvPr/>
        </p:nvSpPr>
        <p:spPr>
          <a:xfrm>
            <a:off x="3082925" y="5583238"/>
            <a:ext cx="782638" cy="477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36" name="矩形 72">
            <a:extLst>
              <a:ext uri="{FF2B5EF4-FFF2-40B4-BE49-F238E27FC236}">
                <a16:creationId xmlns:a16="http://schemas.microsoft.com/office/drawing/2014/main" xmlns="" id="{843FC7F7-2884-F27E-47D9-B9500969B8C1}"/>
              </a:ext>
            </a:extLst>
          </p:cNvPr>
          <p:cNvSpPr/>
          <p:nvPr/>
        </p:nvSpPr>
        <p:spPr>
          <a:xfrm>
            <a:off x="374650" y="1258888"/>
            <a:ext cx="5365750" cy="32131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37" name="矩形 73">
            <a:extLst>
              <a:ext uri="{FF2B5EF4-FFF2-40B4-BE49-F238E27FC236}">
                <a16:creationId xmlns:a16="http://schemas.microsoft.com/office/drawing/2014/main" xmlns="" id="{9B1EB2DD-F1B4-3E1A-0882-5B6388EB60AE}"/>
              </a:ext>
            </a:extLst>
          </p:cNvPr>
          <p:cNvSpPr/>
          <p:nvPr/>
        </p:nvSpPr>
        <p:spPr>
          <a:xfrm>
            <a:off x="1222375" y="4598988"/>
            <a:ext cx="4525963" cy="20542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38" name="直線單箭頭接點 75">
            <a:extLst>
              <a:ext uri="{FF2B5EF4-FFF2-40B4-BE49-F238E27FC236}">
                <a16:creationId xmlns:a16="http://schemas.microsoft.com/office/drawing/2014/main" xmlns="" id="{C625F62C-C962-B032-A20C-C50901E3C398}"/>
              </a:ext>
            </a:extLst>
          </p:cNvPr>
          <p:cNvCxnSpPr/>
          <p:nvPr/>
        </p:nvCxnSpPr>
        <p:spPr>
          <a:xfrm flipH="1">
            <a:off x="5748338" y="2152650"/>
            <a:ext cx="560387" cy="82073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7">
            <a:extLst>
              <a:ext uri="{FF2B5EF4-FFF2-40B4-BE49-F238E27FC236}">
                <a16:creationId xmlns:a16="http://schemas.microsoft.com/office/drawing/2014/main" xmlns="" id="{5A1CE8F5-CBEB-E220-9021-F5456FDC45BC}"/>
              </a:ext>
            </a:extLst>
          </p:cNvPr>
          <p:cNvCxnSpPr>
            <a:endCxn id="37" idx="3"/>
          </p:cNvCxnSpPr>
          <p:nvPr/>
        </p:nvCxnSpPr>
        <p:spPr>
          <a:xfrm flipH="1">
            <a:off x="5748338" y="3252788"/>
            <a:ext cx="560387" cy="23733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81">
            <a:extLst>
              <a:ext uri="{FF2B5EF4-FFF2-40B4-BE49-F238E27FC236}">
                <a16:creationId xmlns:a16="http://schemas.microsoft.com/office/drawing/2014/main" xmlns="" id="{4825D609-7D3E-EE9A-6093-0F879C49F2B8}"/>
              </a:ext>
            </a:extLst>
          </p:cNvPr>
          <p:cNvCxnSpPr/>
          <p:nvPr/>
        </p:nvCxnSpPr>
        <p:spPr>
          <a:xfrm>
            <a:off x="4114800" y="3886200"/>
            <a:ext cx="2746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82">
            <a:extLst>
              <a:ext uri="{FF2B5EF4-FFF2-40B4-BE49-F238E27FC236}">
                <a16:creationId xmlns:a16="http://schemas.microsoft.com/office/drawing/2014/main" xmlns="" id="{32D1CFCF-CE46-B4F0-2CED-CB43EABB591B}"/>
              </a:ext>
            </a:extLst>
          </p:cNvPr>
          <p:cNvCxnSpPr/>
          <p:nvPr/>
        </p:nvCxnSpPr>
        <p:spPr>
          <a:xfrm>
            <a:off x="3124200" y="3886200"/>
            <a:ext cx="8445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84">
            <a:extLst>
              <a:ext uri="{FF2B5EF4-FFF2-40B4-BE49-F238E27FC236}">
                <a16:creationId xmlns:a16="http://schemas.microsoft.com/office/drawing/2014/main" xmlns="" id="{AA3A1AD5-DB78-701D-8E62-E3D7FA6A0CD9}"/>
              </a:ext>
            </a:extLst>
          </p:cNvPr>
          <p:cNvCxnSpPr>
            <a:cxnSpLocks/>
          </p:cNvCxnSpPr>
          <p:nvPr/>
        </p:nvCxnSpPr>
        <p:spPr>
          <a:xfrm flipH="1">
            <a:off x="3962400" y="3886200"/>
            <a:ext cx="292100" cy="2476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接點 86">
            <a:extLst>
              <a:ext uri="{FF2B5EF4-FFF2-40B4-BE49-F238E27FC236}">
                <a16:creationId xmlns:a16="http://schemas.microsoft.com/office/drawing/2014/main" xmlns="" id="{FF8DB5AF-F3FE-EA08-8D5E-02C95754DFF5}"/>
              </a:ext>
            </a:extLst>
          </p:cNvPr>
          <p:cNvCxnSpPr>
            <a:cxnSpLocks/>
          </p:cNvCxnSpPr>
          <p:nvPr/>
        </p:nvCxnSpPr>
        <p:spPr>
          <a:xfrm flipH="1">
            <a:off x="2286000" y="3886200"/>
            <a:ext cx="1241425" cy="21113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圖片 2">
            <a:extLst>
              <a:ext uri="{FF2B5EF4-FFF2-40B4-BE49-F238E27FC236}">
                <a16:creationId xmlns:a16="http://schemas.microsoft.com/office/drawing/2014/main" xmlns="" id="{C21C1200-C560-DE28-2D41-D7597801E1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708150"/>
            <a:ext cx="12747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線接點 52">
            <a:extLst>
              <a:ext uri="{FF2B5EF4-FFF2-40B4-BE49-F238E27FC236}">
                <a16:creationId xmlns:a16="http://schemas.microsoft.com/office/drawing/2014/main" xmlns="" id="{9D545438-34F3-FF75-02A9-F1D3A3AEFD03}"/>
              </a:ext>
            </a:extLst>
          </p:cNvPr>
          <p:cNvCxnSpPr/>
          <p:nvPr/>
        </p:nvCxnSpPr>
        <p:spPr>
          <a:xfrm>
            <a:off x="2046288" y="1908175"/>
            <a:ext cx="27813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xmlns="" id="{80C2B5BF-AA4A-49CF-F1F4-B4717DA674BD}"/>
              </a:ext>
            </a:extLst>
          </p:cNvPr>
          <p:cNvSpPr txBox="1"/>
          <p:nvPr/>
        </p:nvSpPr>
        <p:spPr>
          <a:xfrm>
            <a:off x="3091045"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array)</a:t>
            </a:r>
            <a:endParaRPr lang="zh-TW" altLang="en-US" sz="2000" b="1" i="1" dirty="0">
              <a:solidFill>
                <a:srgbClr val="000000"/>
              </a:solidFill>
            </a:endParaRPr>
          </a:p>
        </p:txBody>
      </p:sp>
      <p:sp>
        <p:nvSpPr>
          <p:cNvPr id="43013" name="矩形 9">
            <a:extLst>
              <a:ext uri="{FF2B5EF4-FFF2-40B4-BE49-F238E27FC236}">
                <a16:creationId xmlns:a16="http://schemas.microsoft.com/office/drawing/2014/main" xmlns="" id="{CF9532D9-0708-D57C-BC36-314766F40B87}"/>
              </a:ext>
            </a:extLst>
          </p:cNvPr>
          <p:cNvSpPr>
            <a:spLocks noChangeArrowheads="1"/>
          </p:cNvSpPr>
          <p:nvPr/>
        </p:nvSpPr>
        <p:spPr bwMode="auto">
          <a:xfrm>
            <a:off x="533400" y="265113"/>
            <a:ext cx="210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b="1" i="1" u="sng">
                <a:solidFill>
                  <a:schemeClr val="tx1"/>
                </a:solidFill>
                <a:latin typeface="Arial" panose="020B0604020202020204" pitchFamily="34" charset="0"/>
                <a:cs typeface="Arial" panose="020B0604020202020204" pitchFamily="34" charset="0"/>
              </a:rPr>
              <a:t>CNN in Keras</a:t>
            </a:r>
            <a:endParaRPr lang="zh-TW" altLang="en-US" sz="2800" b="1" i="1" u="sng">
              <a:solidFill>
                <a:schemeClr val="tx1"/>
              </a:solidFill>
              <a:latin typeface="Arial" panose="020B0604020202020204" pitchFamily="34" charset="0"/>
              <a:cs typeface="Arial" panose="020B0604020202020204" pitchFamily="34" charset="0"/>
            </a:endParaRPr>
          </a:p>
        </p:txBody>
      </p:sp>
      <p:sp>
        <p:nvSpPr>
          <p:cNvPr id="6" name="矩形 28">
            <a:extLst>
              <a:ext uri="{FF2B5EF4-FFF2-40B4-BE49-F238E27FC236}">
                <a16:creationId xmlns:a16="http://schemas.microsoft.com/office/drawing/2014/main" xmlns="" id="{04AFD002-E796-0251-BB50-F02BEB487224}"/>
              </a:ext>
            </a:extLst>
          </p:cNvPr>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xmlns="" id="{3755B12F-8C45-2356-E65B-6A984059A343}"/>
              </a:ext>
            </a:extLst>
          </p:cNvPr>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xmlns="" id="{2D4FE1B9-43C9-C382-ABBF-1DB867025142}"/>
              </a:ext>
            </a:extLst>
          </p:cNvPr>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xmlns="" id="{C2241391-327A-778A-547F-EDCA844868DA}"/>
              </a:ext>
            </a:extLst>
          </p:cNvPr>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xmlns="" id="{503F63E6-6972-B3EF-F055-DAE0348E5FEC}"/>
              </a:ext>
            </a:extLst>
          </p:cNvPr>
          <p:cNvSpPr/>
          <p:nvPr/>
        </p:nvSpPr>
        <p:spPr>
          <a:xfrm>
            <a:off x="6927850" y="1397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1" name="向下箭號 17">
            <a:extLst>
              <a:ext uri="{FF2B5EF4-FFF2-40B4-BE49-F238E27FC236}">
                <a16:creationId xmlns:a16="http://schemas.microsoft.com/office/drawing/2014/main" xmlns="" id="{CC4E2292-2B7E-166B-F801-9376A595A231}"/>
              </a:ext>
            </a:extLst>
          </p:cNvPr>
          <p:cNvSpPr/>
          <p:nvPr/>
        </p:nvSpPr>
        <p:spPr>
          <a:xfrm>
            <a:off x="6927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2" name="向下箭號 18">
            <a:extLst>
              <a:ext uri="{FF2B5EF4-FFF2-40B4-BE49-F238E27FC236}">
                <a16:creationId xmlns:a16="http://schemas.microsoft.com/office/drawing/2014/main" xmlns="" id="{486E1F00-023D-3061-4696-1217C7FC2A5C}"/>
              </a:ext>
            </a:extLst>
          </p:cNvPr>
          <p:cNvSpPr/>
          <p:nvPr/>
        </p:nvSpPr>
        <p:spPr>
          <a:xfrm>
            <a:off x="6927850" y="359886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3" name="向下箭號 19">
            <a:extLst>
              <a:ext uri="{FF2B5EF4-FFF2-40B4-BE49-F238E27FC236}">
                <a16:creationId xmlns:a16="http://schemas.microsoft.com/office/drawing/2014/main" xmlns="" id="{8C11B346-8DEA-A438-4895-1C3AFFEED61C}"/>
              </a:ext>
            </a:extLst>
          </p:cNvPr>
          <p:cNvSpPr/>
          <p:nvPr/>
        </p:nvSpPr>
        <p:spPr>
          <a:xfrm>
            <a:off x="6927850" y="463391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43030" name="文字方塊 41">
            <a:extLst>
              <a:ext uri="{FF2B5EF4-FFF2-40B4-BE49-F238E27FC236}">
                <a16:creationId xmlns:a16="http://schemas.microsoft.com/office/drawing/2014/main" xmlns="" id="{52EAACE3-4C24-3FEB-315B-C94547086E16}"/>
              </a:ext>
            </a:extLst>
          </p:cNvPr>
          <p:cNvSpPr txBox="1">
            <a:spLocks noChangeArrowheads="1"/>
          </p:cNvSpPr>
          <p:nvPr/>
        </p:nvSpPr>
        <p:spPr bwMode="auto">
          <a:xfrm>
            <a:off x="6191250" y="973138"/>
            <a:ext cx="2046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a:solidFill>
                  <a:schemeClr val="tx1"/>
                </a:solidFill>
                <a:latin typeface="Arial" panose="020B0604020202020204" pitchFamily="34" charset="0"/>
                <a:cs typeface="Arial" panose="020B0604020202020204" pitchFamily="34" charset="0"/>
              </a:rPr>
              <a:t>Input</a:t>
            </a:r>
            <a:endParaRPr lang="zh-TW" altLang="en-US">
              <a:solidFill>
                <a:schemeClr val="tx1"/>
              </a:solidFill>
              <a:latin typeface="Arial" panose="020B0604020202020204" pitchFamily="34" charset="0"/>
              <a:cs typeface="Arial" panose="020B0604020202020204" pitchFamily="34" charset="0"/>
            </a:endParaRPr>
          </a:p>
        </p:txBody>
      </p:sp>
      <p:pic>
        <p:nvPicPr>
          <p:cNvPr id="15" name="圖片 1">
            <a:extLst>
              <a:ext uri="{FF2B5EF4-FFF2-40B4-BE49-F238E27FC236}">
                <a16:creationId xmlns:a16="http://schemas.microsoft.com/office/drawing/2014/main" xmlns="" id="{4D2F5846-5160-1EB9-FC81-8055966D52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4850" y="1874838"/>
            <a:ext cx="48672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圖片 12">
            <a:extLst>
              <a:ext uri="{FF2B5EF4-FFF2-40B4-BE49-F238E27FC236}">
                <a16:creationId xmlns:a16="http://schemas.microsoft.com/office/drawing/2014/main" xmlns="" id="{E7BED3A4-A2A4-145A-0E46-03C9DA6DF3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3119438"/>
            <a:ext cx="41719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圖片 42">
            <a:extLst>
              <a:ext uri="{FF2B5EF4-FFF2-40B4-BE49-F238E27FC236}">
                <a16:creationId xmlns:a16="http://schemas.microsoft.com/office/drawing/2014/main" xmlns="" id="{5E51EA45-2780-E033-2133-05929B7921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4197350"/>
            <a:ext cx="441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圖片 43">
            <a:extLst>
              <a:ext uri="{FF2B5EF4-FFF2-40B4-BE49-F238E27FC236}">
                <a16:creationId xmlns:a16="http://schemas.microsoft.com/office/drawing/2014/main" xmlns="" id="{29CCE5AD-C86B-D667-5444-9FF9A01ACF3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52550" y="5238750"/>
            <a:ext cx="42195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字方塊 22">
            <a:extLst>
              <a:ext uri="{FF2B5EF4-FFF2-40B4-BE49-F238E27FC236}">
                <a16:creationId xmlns:a16="http://schemas.microsoft.com/office/drawing/2014/main" xmlns="" id="{0B22562F-8B11-A2ED-BFE0-C28350E63D35}"/>
              </a:ext>
            </a:extLst>
          </p:cNvPr>
          <p:cNvSpPr txBox="1">
            <a:spLocks noChangeArrowheads="1"/>
          </p:cNvSpPr>
          <p:nvPr/>
        </p:nvSpPr>
        <p:spPr bwMode="auto">
          <a:xfrm>
            <a:off x="3889375" y="1333500"/>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1 x 28 x 28</a:t>
            </a:r>
            <a:endParaRPr lang="zh-TW" altLang="en-US" sz="2000" dirty="0">
              <a:solidFill>
                <a:schemeClr val="dk1"/>
              </a:solidFill>
              <a:latin typeface="+mn-lt"/>
              <a:ea typeface="+mn-ea"/>
            </a:endParaRPr>
          </a:p>
        </p:txBody>
      </p:sp>
      <p:sp>
        <p:nvSpPr>
          <p:cNvPr id="20" name="文字方塊 23">
            <a:extLst>
              <a:ext uri="{FF2B5EF4-FFF2-40B4-BE49-F238E27FC236}">
                <a16:creationId xmlns:a16="http://schemas.microsoft.com/office/drawing/2014/main" xmlns="" id="{72BFF09F-43EE-AA28-5BE0-6E775F2436DB}"/>
              </a:ext>
            </a:extLst>
          </p:cNvPr>
          <p:cNvSpPr txBox="1">
            <a:spLocks noChangeArrowheads="1"/>
          </p:cNvSpPr>
          <p:nvPr/>
        </p:nvSpPr>
        <p:spPr bwMode="auto">
          <a:xfrm>
            <a:off x="3886200" y="2514600"/>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25 x 26 x 26</a:t>
            </a:r>
            <a:endParaRPr lang="zh-TW" altLang="en-US" sz="2000" dirty="0">
              <a:solidFill>
                <a:schemeClr val="dk1"/>
              </a:solidFill>
              <a:latin typeface="+mn-lt"/>
              <a:ea typeface="+mn-ea"/>
            </a:endParaRPr>
          </a:p>
        </p:txBody>
      </p:sp>
      <p:sp>
        <p:nvSpPr>
          <p:cNvPr id="21" name="文字方塊 24">
            <a:extLst>
              <a:ext uri="{FF2B5EF4-FFF2-40B4-BE49-F238E27FC236}">
                <a16:creationId xmlns:a16="http://schemas.microsoft.com/office/drawing/2014/main" xmlns="" id="{25D968A0-9C3C-2E21-9DD6-9FE51D51A96C}"/>
              </a:ext>
            </a:extLst>
          </p:cNvPr>
          <p:cNvSpPr txBox="1">
            <a:spLocks noChangeArrowheads="1"/>
          </p:cNvSpPr>
          <p:nvPr/>
        </p:nvSpPr>
        <p:spPr bwMode="auto">
          <a:xfrm>
            <a:off x="3889375" y="3513138"/>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25 x 13 x 13</a:t>
            </a:r>
            <a:endParaRPr lang="zh-TW" altLang="en-US" sz="2000" dirty="0">
              <a:solidFill>
                <a:schemeClr val="dk1"/>
              </a:solidFill>
              <a:latin typeface="+mn-lt"/>
              <a:ea typeface="+mn-ea"/>
            </a:endParaRPr>
          </a:p>
        </p:txBody>
      </p:sp>
      <p:sp>
        <p:nvSpPr>
          <p:cNvPr id="22" name="文字方塊 25">
            <a:extLst>
              <a:ext uri="{FF2B5EF4-FFF2-40B4-BE49-F238E27FC236}">
                <a16:creationId xmlns:a16="http://schemas.microsoft.com/office/drawing/2014/main" xmlns="" id="{F8B0E3C2-DEBD-517B-EDC2-BAA7AB3A4109}"/>
              </a:ext>
            </a:extLst>
          </p:cNvPr>
          <p:cNvSpPr txBox="1">
            <a:spLocks noChangeArrowheads="1"/>
          </p:cNvSpPr>
          <p:nvPr/>
        </p:nvSpPr>
        <p:spPr bwMode="auto">
          <a:xfrm>
            <a:off x="3889375" y="4595813"/>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50 x 11 x 11</a:t>
            </a:r>
            <a:endParaRPr lang="zh-TW" altLang="en-US" sz="2000" dirty="0">
              <a:solidFill>
                <a:schemeClr val="dk1"/>
              </a:solidFill>
              <a:latin typeface="+mn-lt"/>
              <a:ea typeface="+mn-ea"/>
            </a:endParaRPr>
          </a:p>
        </p:txBody>
      </p:sp>
      <p:sp>
        <p:nvSpPr>
          <p:cNvPr id="23" name="文字方塊 26">
            <a:extLst>
              <a:ext uri="{FF2B5EF4-FFF2-40B4-BE49-F238E27FC236}">
                <a16:creationId xmlns:a16="http://schemas.microsoft.com/office/drawing/2014/main" xmlns="" id="{EE82447C-4F72-A907-4D51-936BE5DC4A69}"/>
              </a:ext>
            </a:extLst>
          </p:cNvPr>
          <p:cNvSpPr txBox="1">
            <a:spLocks noChangeArrowheads="1"/>
          </p:cNvSpPr>
          <p:nvPr/>
        </p:nvSpPr>
        <p:spPr bwMode="auto">
          <a:xfrm>
            <a:off x="3889375" y="5624513"/>
            <a:ext cx="1674813"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50 x 5 x 5</a:t>
            </a:r>
            <a:endParaRPr lang="zh-TW" altLang="en-US" sz="2000" dirty="0">
              <a:solidFill>
                <a:schemeClr val="dk1"/>
              </a:solidFill>
              <a:latin typeface="+mn-lt"/>
              <a:ea typeface="+mn-ea"/>
            </a:endParaRPr>
          </a:p>
        </p:txBody>
      </p:sp>
      <p:cxnSp>
        <p:nvCxnSpPr>
          <p:cNvPr id="24" name="直線單箭頭接點 32">
            <a:extLst>
              <a:ext uri="{FF2B5EF4-FFF2-40B4-BE49-F238E27FC236}">
                <a16:creationId xmlns:a16="http://schemas.microsoft.com/office/drawing/2014/main" xmlns="" id="{D946A9C4-299F-6564-747B-81A77EE86870}"/>
              </a:ext>
            </a:extLst>
          </p:cNvPr>
          <p:cNvCxnSpPr>
            <a:endCxn id="15" idx="3"/>
          </p:cNvCxnSpPr>
          <p:nvPr/>
        </p:nvCxnSpPr>
        <p:spPr>
          <a:xfrm flipH="1" flipV="1">
            <a:off x="5572125" y="2151063"/>
            <a:ext cx="736600" cy="158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7">
            <a:extLst>
              <a:ext uri="{FF2B5EF4-FFF2-40B4-BE49-F238E27FC236}">
                <a16:creationId xmlns:a16="http://schemas.microsoft.com/office/drawing/2014/main" xmlns="" id="{28477D57-C314-C3A6-F442-0AD3AD8CD707}"/>
              </a:ext>
            </a:extLst>
          </p:cNvPr>
          <p:cNvCxnSpPr/>
          <p:nvPr/>
        </p:nvCxnSpPr>
        <p:spPr>
          <a:xfrm flipH="1" flipV="1">
            <a:off x="5572125" y="3249613"/>
            <a:ext cx="736600" cy="317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8">
            <a:extLst>
              <a:ext uri="{FF2B5EF4-FFF2-40B4-BE49-F238E27FC236}">
                <a16:creationId xmlns:a16="http://schemas.microsoft.com/office/drawing/2014/main" xmlns="" id="{60E3CDC3-B447-CE10-8116-EAED462A212D}"/>
              </a:ext>
            </a:extLst>
          </p:cNvPr>
          <p:cNvCxnSpPr/>
          <p:nvPr/>
        </p:nvCxnSpPr>
        <p:spPr>
          <a:xfrm flipH="1" flipV="1">
            <a:off x="5572125" y="4352925"/>
            <a:ext cx="736600" cy="158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39">
            <a:extLst>
              <a:ext uri="{FF2B5EF4-FFF2-40B4-BE49-F238E27FC236}">
                <a16:creationId xmlns:a16="http://schemas.microsoft.com/office/drawing/2014/main" xmlns="" id="{9A66096E-8E5D-3454-F907-8B89E079C657}"/>
              </a:ext>
            </a:extLst>
          </p:cNvPr>
          <p:cNvCxnSpPr/>
          <p:nvPr/>
        </p:nvCxnSpPr>
        <p:spPr>
          <a:xfrm flipH="1" flipV="1">
            <a:off x="5580063" y="5400675"/>
            <a:ext cx="736600" cy="158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
            <a:extLst>
              <a:ext uri="{FF2B5EF4-FFF2-40B4-BE49-F238E27FC236}">
                <a16:creationId xmlns:a16="http://schemas.microsoft.com/office/drawing/2014/main" xmlns="" id="{577653D5-D75E-C39C-3E55-368AC81B6769}"/>
              </a:ext>
            </a:extLst>
          </p:cNvPr>
          <p:cNvSpPr txBox="1">
            <a:spLocks noChangeArrowheads="1"/>
          </p:cNvSpPr>
          <p:nvPr/>
        </p:nvSpPr>
        <p:spPr bwMode="auto">
          <a:xfrm>
            <a:off x="71438" y="2309813"/>
            <a:ext cx="3157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a:solidFill>
                  <a:schemeClr val="tx1"/>
                </a:solidFill>
                <a:latin typeface="Arial" panose="020B0604020202020204" pitchFamily="34" charset="0"/>
                <a:cs typeface="Arial" panose="020B0604020202020204" pitchFamily="34" charset="0"/>
              </a:rPr>
              <a:t>How many parameters for each filter?</a:t>
            </a:r>
            <a:endParaRPr lang="zh-TW" altLang="en-US">
              <a:solidFill>
                <a:schemeClr val="tx1"/>
              </a:solidFill>
              <a:latin typeface="Arial" panose="020B0604020202020204" pitchFamily="34" charset="0"/>
              <a:cs typeface="Arial" panose="020B0604020202020204" pitchFamily="34" charset="0"/>
            </a:endParaRPr>
          </a:p>
        </p:txBody>
      </p:sp>
      <p:sp>
        <p:nvSpPr>
          <p:cNvPr id="29" name="文字方塊 27">
            <a:extLst>
              <a:ext uri="{FF2B5EF4-FFF2-40B4-BE49-F238E27FC236}">
                <a16:creationId xmlns:a16="http://schemas.microsoft.com/office/drawing/2014/main" xmlns="" id="{2D01AB5C-9AC9-00B6-F8AB-92012AB212E4}"/>
              </a:ext>
            </a:extLst>
          </p:cNvPr>
          <p:cNvSpPr txBox="1">
            <a:spLocks noChangeArrowheads="1"/>
          </p:cNvSpPr>
          <p:nvPr/>
        </p:nvSpPr>
        <p:spPr bwMode="auto">
          <a:xfrm>
            <a:off x="47625" y="4406900"/>
            <a:ext cx="3159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a:solidFill>
                  <a:schemeClr val="tx1"/>
                </a:solidFill>
                <a:latin typeface="Arial" panose="020B0604020202020204" pitchFamily="34" charset="0"/>
                <a:cs typeface="Arial" panose="020B0604020202020204" pitchFamily="34" charset="0"/>
              </a:rPr>
              <a:t>How many parameters</a:t>
            </a:r>
          </a:p>
          <a:p>
            <a:pPr eaLnBrk="1" hangingPunct="1">
              <a:lnSpc>
                <a:spcPct val="100000"/>
              </a:lnSpc>
              <a:spcBef>
                <a:spcPct val="0"/>
              </a:spcBef>
              <a:spcAft>
                <a:spcPct val="0"/>
              </a:spcAft>
              <a:buClrTx/>
              <a:buSzTx/>
              <a:buFontTx/>
              <a:buNone/>
            </a:pPr>
            <a:r>
              <a:rPr lang="en-US" altLang="zh-TW">
                <a:solidFill>
                  <a:schemeClr val="tx1"/>
                </a:solidFill>
                <a:latin typeface="Arial" panose="020B0604020202020204" pitchFamily="34" charset="0"/>
                <a:cs typeface="Arial" panose="020B0604020202020204" pitchFamily="34" charset="0"/>
              </a:rPr>
              <a:t>for each filter?</a:t>
            </a:r>
            <a:endParaRPr lang="zh-TW" altLang="en-US" sz="2400">
              <a:solidFill>
                <a:schemeClr val="tx1"/>
              </a:solidFill>
              <a:latin typeface="Arial" panose="020B0604020202020204" pitchFamily="34" charset="0"/>
              <a:cs typeface="Arial" panose="020B0604020202020204" pitchFamily="34" charset="0"/>
            </a:endParaRPr>
          </a:p>
        </p:txBody>
      </p:sp>
      <p:sp>
        <p:nvSpPr>
          <p:cNvPr id="30" name="文字方塊 3">
            <a:extLst>
              <a:ext uri="{FF2B5EF4-FFF2-40B4-BE49-F238E27FC236}">
                <a16:creationId xmlns:a16="http://schemas.microsoft.com/office/drawing/2014/main" xmlns="" id="{2C8B897E-B4B6-A6B2-CF1D-89B4B2AE57A0}"/>
              </a:ext>
            </a:extLst>
          </p:cNvPr>
          <p:cNvSpPr txBox="1"/>
          <p:nvPr/>
        </p:nvSpPr>
        <p:spPr>
          <a:xfrm>
            <a:off x="3173529" y="2507093"/>
            <a:ext cx="487810" cy="40011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1" hangingPunct="1">
              <a:defRPr/>
            </a:pPr>
            <a:r>
              <a:rPr lang="en-US" altLang="zh-TW" sz="2000" dirty="0"/>
              <a:t>9</a:t>
            </a:r>
            <a:endParaRPr lang="zh-TW" altLang="en-US" sz="2000" dirty="0"/>
          </a:p>
        </p:txBody>
      </p:sp>
      <p:sp>
        <p:nvSpPr>
          <p:cNvPr id="31" name="文字方塊 40">
            <a:extLst>
              <a:ext uri="{FF2B5EF4-FFF2-40B4-BE49-F238E27FC236}">
                <a16:creationId xmlns:a16="http://schemas.microsoft.com/office/drawing/2014/main" xmlns="" id="{9AE9A980-6043-A515-65FD-BF89CDFA71B2}"/>
              </a:ext>
            </a:extLst>
          </p:cNvPr>
          <p:cNvSpPr txBox="1"/>
          <p:nvPr/>
        </p:nvSpPr>
        <p:spPr>
          <a:xfrm>
            <a:off x="2819400" y="4495800"/>
            <a:ext cx="951851" cy="707886"/>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000" dirty="0">
                <a:solidFill>
                  <a:srgbClr val="000000"/>
                </a:solidFill>
              </a:rPr>
              <a:t>225=</a:t>
            </a:r>
          </a:p>
          <a:p>
            <a:pPr algn="ctr" eaLnBrk="1" hangingPunct="1">
              <a:defRPr/>
            </a:pPr>
            <a:r>
              <a:rPr lang="en-US" altLang="zh-TW" sz="2000" dirty="0">
                <a:solidFill>
                  <a:srgbClr val="000000"/>
                </a:solidFill>
              </a:rPr>
              <a:t>25x9</a:t>
            </a:r>
            <a:endParaRPr lang="zh-TW" altLang="en-US" sz="2000" dirty="0">
              <a:solidFill>
                <a:srgbClr val="000000"/>
              </a:solidFill>
            </a:endParaRPr>
          </a:p>
        </p:txBody>
      </p:sp>
      <p:pic>
        <p:nvPicPr>
          <p:cNvPr id="32" name="圖片 46">
            <a:extLst>
              <a:ext uri="{FF2B5EF4-FFF2-40B4-BE49-F238E27FC236}">
                <a16:creationId xmlns:a16="http://schemas.microsoft.com/office/drawing/2014/main" xmlns="" id="{7CA6F4A9-764D-0B37-3B6D-6A76AB9244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35400" y="2132013"/>
            <a:ext cx="12747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a:extLst>
              <a:ext uri="{FF2B5EF4-FFF2-40B4-BE49-F238E27FC236}">
                <a16:creationId xmlns:a16="http://schemas.microsoft.com/office/drawing/2014/main" xmlns="" id="{9C4F51CC-8739-9DC9-C9DC-31035CD7FD10}"/>
              </a:ext>
            </a:extLst>
          </p:cNvPr>
          <p:cNvSpPr txBox="1"/>
          <p:nvPr/>
        </p:nvSpPr>
        <p:spPr>
          <a:xfrm>
            <a:off x="3091045"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eaLnBrk="1" hangingPunct="1">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array)</a:t>
            </a:r>
            <a:endParaRPr lang="zh-TW" altLang="en-US" sz="2000" b="1" i="1" dirty="0">
              <a:solidFill>
                <a:srgbClr val="000000"/>
              </a:solidFill>
            </a:endParaRPr>
          </a:p>
        </p:txBody>
      </p:sp>
      <p:sp>
        <p:nvSpPr>
          <p:cNvPr id="44037" name="矩形 9">
            <a:extLst>
              <a:ext uri="{FF2B5EF4-FFF2-40B4-BE49-F238E27FC236}">
                <a16:creationId xmlns:a16="http://schemas.microsoft.com/office/drawing/2014/main" xmlns="" id="{5378C581-8005-9F24-5478-A10BA674554F}"/>
              </a:ext>
            </a:extLst>
          </p:cNvPr>
          <p:cNvSpPr>
            <a:spLocks noChangeArrowheads="1"/>
          </p:cNvSpPr>
          <p:nvPr/>
        </p:nvSpPr>
        <p:spPr bwMode="auto">
          <a:xfrm>
            <a:off x="533400" y="265113"/>
            <a:ext cx="2108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b="1" i="1" u="sng">
                <a:solidFill>
                  <a:schemeClr val="tx1"/>
                </a:solidFill>
                <a:latin typeface="Arial" panose="020B0604020202020204" pitchFamily="34" charset="0"/>
                <a:cs typeface="Arial" panose="020B0604020202020204" pitchFamily="34" charset="0"/>
              </a:rPr>
              <a:t>CNN in Keras</a:t>
            </a:r>
            <a:endParaRPr lang="zh-TW" altLang="en-US" sz="2800" b="1" i="1" u="sng">
              <a:solidFill>
                <a:schemeClr val="tx1"/>
              </a:solidFill>
              <a:latin typeface="Arial" panose="020B0604020202020204" pitchFamily="34" charset="0"/>
              <a:cs typeface="Arial" panose="020B0604020202020204" pitchFamily="34" charset="0"/>
            </a:endParaRPr>
          </a:p>
        </p:txBody>
      </p:sp>
      <p:sp>
        <p:nvSpPr>
          <p:cNvPr id="6" name="矩形 28">
            <a:extLst>
              <a:ext uri="{FF2B5EF4-FFF2-40B4-BE49-F238E27FC236}">
                <a16:creationId xmlns:a16="http://schemas.microsoft.com/office/drawing/2014/main" xmlns="" id="{25098496-5F33-B9B1-14DA-66705EEC1735}"/>
              </a:ext>
            </a:extLst>
          </p:cNvPr>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7" name="矩形 29">
            <a:extLst>
              <a:ext uri="{FF2B5EF4-FFF2-40B4-BE49-F238E27FC236}">
                <a16:creationId xmlns:a16="http://schemas.microsoft.com/office/drawing/2014/main" xmlns="" id="{B2AE4FA1-2C88-D072-DB4D-64A2909F1163}"/>
              </a:ext>
            </a:extLst>
          </p:cNvPr>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8" name="矩形 30">
            <a:extLst>
              <a:ext uri="{FF2B5EF4-FFF2-40B4-BE49-F238E27FC236}">
                <a16:creationId xmlns:a16="http://schemas.microsoft.com/office/drawing/2014/main" xmlns="" id="{639B39A1-B819-0483-1E30-7EB740C4AB50}"/>
              </a:ext>
            </a:extLst>
          </p:cNvPr>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eaLnBrk="1" hangingPunct="1">
              <a:defRPr/>
            </a:pPr>
            <a:r>
              <a:rPr lang="en-US" altLang="zh-TW" sz="2000" dirty="0">
                <a:solidFill>
                  <a:srgbClr val="000000"/>
                </a:solidFill>
              </a:rPr>
              <a:t>Convolution</a:t>
            </a:r>
            <a:endParaRPr lang="zh-TW" altLang="en-US" sz="2000" dirty="0">
              <a:solidFill>
                <a:srgbClr val="000000"/>
              </a:solidFill>
            </a:endParaRPr>
          </a:p>
        </p:txBody>
      </p:sp>
      <p:sp>
        <p:nvSpPr>
          <p:cNvPr id="9" name="矩形 31">
            <a:extLst>
              <a:ext uri="{FF2B5EF4-FFF2-40B4-BE49-F238E27FC236}">
                <a16:creationId xmlns:a16="http://schemas.microsoft.com/office/drawing/2014/main" xmlns="" id="{790AB2C8-C415-8BEF-4673-4A0BC1E2C61D}"/>
              </a:ext>
            </a:extLst>
          </p:cNvPr>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eaLnBrk="1" hangingPunct="1">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a:extLst>
              <a:ext uri="{FF2B5EF4-FFF2-40B4-BE49-F238E27FC236}">
                <a16:creationId xmlns:a16="http://schemas.microsoft.com/office/drawing/2014/main" xmlns="" id="{7B0D7229-5B7C-D79E-29BA-99AEF860BF6A}"/>
              </a:ext>
            </a:extLst>
          </p:cNvPr>
          <p:cNvSpPr/>
          <p:nvPr/>
        </p:nvSpPr>
        <p:spPr>
          <a:xfrm>
            <a:off x="6927850" y="1397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1" name="向下箭號 17">
            <a:extLst>
              <a:ext uri="{FF2B5EF4-FFF2-40B4-BE49-F238E27FC236}">
                <a16:creationId xmlns:a16="http://schemas.microsoft.com/office/drawing/2014/main" xmlns="" id="{1040D359-A740-AAED-0626-BAEDA4DB7667}"/>
              </a:ext>
            </a:extLst>
          </p:cNvPr>
          <p:cNvSpPr/>
          <p:nvPr/>
        </p:nvSpPr>
        <p:spPr>
          <a:xfrm>
            <a:off x="6927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2" name="向下箭號 18">
            <a:extLst>
              <a:ext uri="{FF2B5EF4-FFF2-40B4-BE49-F238E27FC236}">
                <a16:creationId xmlns:a16="http://schemas.microsoft.com/office/drawing/2014/main" xmlns="" id="{D15F3CAC-8D51-F7D0-DDC7-B6C69C34DDAA}"/>
              </a:ext>
            </a:extLst>
          </p:cNvPr>
          <p:cNvSpPr/>
          <p:nvPr/>
        </p:nvSpPr>
        <p:spPr>
          <a:xfrm>
            <a:off x="6927850" y="359886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13" name="向下箭號 19">
            <a:extLst>
              <a:ext uri="{FF2B5EF4-FFF2-40B4-BE49-F238E27FC236}">
                <a16:creationId xmlns:a16="http://schemas.microsoft.com/office/drawing/2014/main" xmlns="" id="{BC7B780A-AD35-EFB4-898C-0177B18E6C5E}"/>
              </a:ext>
            </a:extLst>
          </p:cNvPr>
          <p:cNvSpPr/>
          <p:nvPr/>
        </p:nvSpPr>
        <p:spPr>
          <a:xfrm>
            <a:off x="6927850" y="463391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p>
        </p:txBody>
      </p:sp>
      <p:sp>
        <p:nvSpPr>
          <p:cNvPr id="44054" name="文字方塊 41">
            <a:extLst>
              <a:ext uri="{FF2B5EF4-FFF2-40B4-BE49-F238E27FC236}">
                <a16:creationId xmlns:a16="http://schemas.microsoft.com/office/drawing/2014/main" xmlns="" id="{98328767-4CED-808E-A1A0-88BBD48A59ED}"/>
              </a:ext>
            </a:extLst>
          </p:cNvPr>
          <p:cNvSpPr txBox="1">
            <a:spLocks noChangeArrowheads="1"/>
          </p:cNvSpPr>
          <p:nvPr/>
        </p:nvSpPr>
        <p:spPr bwMode="auto">
          <a:xfrm>
            <a:off x="6248400" y="914400"/>
            <a:ext cx="2046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Input</a:t>
            </a:r>
            <a:endParaRPr lang="zh-TW" altLang="en-US" sz="2400">
              <a:solidFill>
                <a:schemeClr val="tx1"/>
              </a:solidFill>
              <a:latin typeface="Arial" panose="020B0604020202020204" pitchFamily="34" charset="0"/>
              <a:cs typeface="Arial" panose="020B0604020202020204" pitchFamily="34" charset="0"/>
            </a:endParaRPr>
          </a:p>
        </p:txBody>
      </p:sp>
      <p:sp>
        <p:nvSpPr>
          <p:cNvPr id="15" name="文字方塊 22">
            <a:extLst>
              <a:ext uri="{FF2B5EF4-FFF2-40B4-BE49-F238E27FC236}">
                <a16:creationId xmlns:a16="http://schemas.microsoft.com/office/drawing/2014/main" xmlns="" id="{41B2225E-C160-22C3-380C-64F4C1B58A5C}"/>
              </a:ext>
            </a:extLst>
          </p:cNvPr>
          <p:cNvSpPr txBox="1">
            <a:spLocks noChangeArrowheads="1"/>
          </p:cNvSpPr>
          <p:nvPr/>
        </p:nvSpPr>
        <p:spPr bwMode="auto">
          <a:xfrm>
            <a:off x="5253038" y="1365250"/>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1 x 28 x 28</a:t>
            </a:r>
            <a:endParaRPr lang="zh-TW" altLang="en-US" sz="2000" dirty="0">
              <a:solidFill>
                <a:schemeClr val="dk1"/>
              </a:solidFill>
              <a:latin typeface="+mn-lt"/>
              <a:ea typeface="+mn-ea"/>
            </a:endParaRPr>
          </a:p>
        </p:txBody>
      </p:sp>
      <p:sp>
        <p:nvSpPr>
          <p:cNvPr id="16" name="文字方塊 23">
            <a:extLst>
              <a:ext uri="{FF2B5EF4-FFF2-40B4-BE49-F238E27FC236}">
                <a16:creationId xmlns:a16="http://schemas.microsoft.com/office/drawing/2014/main" xmlns="" id="{36E2CAD0-B1FA-F5AC-B53A-982615ABE0A5}"/>
              </a:ext>
            </a:extLst>
          </p:cNvPr>
          <p:cNvSpPr txBox="1">
            <a:spLocks noChangeArrowheads="1"/>
          </p:cNvSpPr>
          <p:nvPr/>
        </p:nvSpPr>
        <p:spPr bwMode="auto">
          <a:xfrm>
            <a:off x="5253038" y="2479675"/>
            <a:ext cx="1674812" cy="401638"/>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rgbClr val="000000"/>
                </a:solidFill>
                <a:latin typeface="+mn-lt"/>
                <a:ea typeface="+mn-ea"/>
              </a:rPr>
              <a:t>25 x 26 x 26</a:t>
            </a:r>
            <a:endParaRPr lang="zh-TW" altLang="en-US" sz="2000" dirty="0">
              <a:solidFill>
                <a:srgbClr val="000000"/>
              </a:solidFill>
              <a:latin typeface="+mn-lt"/>
              <a:ea typeface="+mn-ea"/>
            </a:endParaRPr>
          </a:p>
        </p:txBody>
      </p:sp>
      <p:sp>
        <p:nvSpPr>
          <p:cNvPr id="17" name="文字方塊 24">
            <a:extLst>
              <a:ext uri="{FF2B5EF4-FFF2-40B4-BE49-F238E27FC236}">
                <a16:creationId xmlns:a16="http://schemas.microsoft.com/office/drawing/2014/main" xmlns="" id="{12394823-C73D-D44C-7F64-ABB2EFD5F9C9}"/>
              </a:ext>
            </a:extLst>
          </p:cNvPr>
          <p:cNvSpPr txBox="1">
            <a:spLocks noChangeArrowheads="1"/>
          </p:cNvSpPr>
          <p:nvPr/>
        </p:nvSpPr>
        <p:spPr bwMode="auto">
          <a:xfrm>
            <a:off x="5253038" y="3556000"/>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rgbClr val="000000"/>
                </a:solidFill>
                <a:latin typeface="+mn-lt"/>
                <a:ea typeface="+mn-ea"/>
              </a:rPr>
              <a:t>25 x 13 x 13</a:t>
            </a:r>
            <a:endParaRPr lang="zh-TW" altLang="en-US" sz="2000" dirty="0">
              <a:solidFill>
                <a:srgbClr val="000000"/>
              </a:solidFill>
              <a:latin typeface="+mn-lt"/>
              <a:ea typeface="+mn-ea"/>
            </a:endParaRPr>
          </a:p>
        </p:txBody>
      </p:sp>
      <p:sp>
        <p:nvSpPr>
          <p:cNvPr id="18" name="文字方塊 25">
            <a:extLst>
              <a:ext uri="{FF2B5EF4-FFF2-40B4-BE49-F238E27FC236}">
                <a16:creationId xmlns:a16="http://schemas.microsoft.com/office/drawing/2014/main" xmlns="" id="{DF43B6C1-6C4E-7454-5000-B70DFB488801}"/>
              </a:ext>
            </a:extLst>
          </p:cNvPr>
          <p:cNvSpPr txBox="1">
            <a:spLocks noChangeArrowheads="1"/>
          </p:cNvSpPr>
          <p:nvPr/>
        </p:nvSpPr>
        <p:spPr bwMode="auto">
          <a:xfrm>
            <a:off x="5253038" y="4613275"/>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rgbClr val="000000"/>
                </a:solidFill>
                <a:latin typeface="+mn-lt"/>
                <a:ea typeface="+mn-ea"/>
              </a:rPr>
              <a:t>50 x 11 x 11</a:t>
            </a:r>
            <a:endParaRPr lang="zh-TW" altLang="en-US" sz="2000" dirty="0">
              <a:solidFill>
                <a:srgbClr val="000000"/>
              </a:solidFill>
              <a:latin typeface="+mn-lt"/>
              <a:ea typeface="+mn-ea"/>
            </a:endParaRPr>
          </a:p>
        </p:txBody>
      </p:sp>
      <p:sp>
        <p:nvSpPr>
          <p:cNvPr id="19" name="文字方塊 26">
            <a:extLst>
              <a:ext uri="{FF2B5EF4-FFF2-40B4-BE49-F238E27FC236}">
                <a16:creationId xmlns:a16="http://schemas.microsoft.com/office/drawing/2014/main" xmlns="" id="{701E82E2-F283-25D5-E5F4-8A6C6BFB731D}"/>
              </a:ext>
            </a:extLst>
          </p:cNvPr>
          <p:cNvSpPr txBox="1">
            <a:spLocks noChangeArrowheads="1"/>
          </p:cNvSpPr>
          <p:nvPr/>
        </p:nvSpPr>
        <p:spPr bwMode="auto">
          <a:xfrm>
            <a:off x="5253038" y="5553075"/>
            <a:ext cx="1674812"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50 x 5 x 5</a:t>
            </a:r>
            <a:endParaRPr lang="zh-TW" altLang="en-US" sz="2000" dirty="0">
              <a:solidFill>
                <a:schemeClr val="dk1"/>
              </a:solidFill>
              <a:latin typeface="+mn-lt"/>
              <a:ea typeface="+mn-ea"/>
            </a:endParaRPr>
          </a:p>
        </p:txBody>
      </p:sp>
      <p:sp>
        <p:nvSpPr>
          <p:cNvPr id="20" name="文字方塊 32">
            <a:extLst>
              <a:ext uri="{FF2B5EF4-FFF2-40B4-BE49-F238E27FC236}">
                <a16:creationId xmlns:a16="http://schemas.microsoft.com/office/drawing/2014/main" xmlns="" id="{C8020B09-C2E7-1A32-A54C-255BB0456611}"/>
              </a:ext>
            </a:extLst>
          </p:cNvPr>
          <p:cNvSpPr txBox="1"/>
          <p:nvPr/>
        </p:nvSpPr>
        <p:spPr>
          <a:xfrm>
            <a:off x="3267596" y="5851258"/>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eaLnBrk="1" hangingPunct="1">
              <a:defRPr/>
            </a:pPr>
            <a:r>
              <a:rPr lang="en-US" altLang="zh-TW" sz="2000" dirty="0">
                <a:solidFill>
                  <a:srgbClr val="000000"/>
                </a:solidFill>
              </a:rPr>
              <a:t>Flattened</a:t>
            </a:r>
            <a:endParaRPr lang="zh-TW" altLang="en-US" sz="2000" dirty="0">
              <a:solidFill>
                <a:srgbClr val="000000"/>
              </a:solidFill>
            </a:endParaRPr>
          </a:p>
        </p:txBody>
      </p:sp>
      <p:sp>
        <p:nvSpPr>
          <p:cNvPr id="21" name="右彎箭號 16">
            <a:extLst>
              <a:ext uri="{FF2B5EF4-FFF2-40B4-BE49-F238E27FC236}">
                <a16:creationId xmlns:a16="http://schemas.microsoft.com/office/drawing/2014/main" xmlns="" id="{5C2AA60A-0F41-09A4-F559-6991E2264129}"/>
              </a:ext>
            </a:extLst>
          </p:cNvPr>
          <p:cNvSpPr/>
          <p:nvPr/>
        </p:nvSpPr>
        <p:spPr>
          <a:xfrm rot="10800000">
            <a:off x="4864100" y="5651500"/>
            <a:ext cx="2452688" cy="63182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solidFill>
                <a:schemeClr val="tx1"/>
              </a:solidFill>
            </a:endParaRPr>
          </a:p>
        </p:txBody>
      </p:sp>
      <p:sp>
        <p:nvSpPr>
          <p:cNvPr id="22" name="右彎箭號 21">
            <a:extLst>
              <a:ext uri="{FF2B5EF4-FFF2-40B4-BE49-F238E27FC236}">
                <a16:creationId xmlns:a16="http://schemas.microsoft.com/office/drawing/2014/main" xmlns="" id="{FD7BC144-F974-4BF9-7306-4BBE214077F7}"/>
              </a:ext>
            </a:extLst>
          </p:cNvPr>
          <p:cNvSpPr/>
          <p:nvPr/>
        </p:nvSpPr>
        <p:spPr>
          <a:xfrm rot="16200000">
            <a:off x="2151856" y="5126832"/>
            <a:ext cx="727075" cy="1398588"/>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hangingPunct="1">
              <a:defRPr/>
            </a:pPr>
            <a:endParaRPr lang="zh-TW" altLang="en-US">
              <a:solidFill>
                <a:schemeClr val="tx1"/>
              </a:solidFill>
            </a:endParaRPr>
          </a:p>
        </p:txBody>
      </p:sp>
      <p:pic>
        <p:nvPicPr>
          <p:cNvPr id="23" name="圖片 2">
            <a:extLst>
              <a:ext uri="{FF2B5EF4-FFF2-40B4-BE49-F238E27FC236}">
                <a16:creationId xmlns:a16="http://schemas.microsoft.com/office/drawing/2014/main" xmlns="" id="{B1C92863-295A-B79F-43C2-15DC8837DD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2550" y="6329363"/>
            <a:ext cx="28479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文字方塊 39">
            <a:extLst>
              <a:ext uri="{FF2B5EF4-FFF2-40B4-BE49-F238E27FC236}">
                <a16:creationId xmlns:a16="http://schemas.microsoft.com/office/drawing/2014/main" xmlns="" id="{334717ED-07CE-FD12-623B-2DCEB73DBD09}"/>
              </a:ext>
            </a:extLst>
          </p:cNvPr>
          <p:cNvSpPr txBox="1">
            <a:spLocks noChangeArrowheads="1"/>
          </p:cNvSpPr>
          <p:nvPr/>
        </p:nvSpPr>
        <p:spPr bwMode="auto">
          <a:xfrm>
            <a:off x="2178050" y="5483225"/>
            <a:ext cx="1006475" cy="40005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spAutoFit/>
          </a:bodyPr>
          <a:lstStyle/>
          <a:p>
            <a:pPr algn="ctr" eaLnBrk="1" hangingPunct="1">
              <a:defRPr/>
            </a:pPr>
            <a:r>
              <a:rPr lang="en-US" altLang="zh-TW" sz="2000" dirty="0">
                <a:solidFill>
                  <a:schemeClr val="dk1"/>
                </a:solidFill>
                <a:latin typeface="+mn-lt"/>
                <a:ea typeface="+mn-ea"/>
              </a:rPr>
              <a:t>1250</a:t>
            </a:r>
            <a:endParaRPr lang="zh-TW" altLang="en-US" sz="2000" dirty="0">
              <a:solidFill>
                <a:schemeClr val="dk1"/>
              </a:solidFill>
              <a:latin typeface="+mn-lt"/>
              <a:ea typeface="+mn-ea"/>
            </a:endParaRPr>
          </a:p>
        </p:txBody>
      </p:sp>
      <p:grpSp>
        <p:nvGrpSpPr>
          <p:cNvPr id="25" name="群組 40">
            <a:extLst>
              <a:ext uri="{FF2B5EF4-FFF2-40B4-BE49-F238E27FC236}">
                <a16:creationId xmlns:a16="http://schemas.microsoft.com/office/drawing/2014/main" xmlns="" id="{F2A085DF-67B5-9FE8-3C73-8775C333D5B0}"/>
              </a:ext>
            </a:extLst>
          </p:cNvPr>
          <p:cNvGrpSpPr>
            <a:grpSpLocks/>
          </p:cNvGrpSpPr>
          <p:nvPr/>
        </p:nvGrpSpPr>
        <p:grpSpPr bwMode="auto">
          <a:xfrm>
            <a:off x="514350" y="2208213"/>
            <a:ext cx="2906713" cy="3201987"/>
            <a:chOff x="-1595803" y="3999117"/>
            <a:chExt cx="2906568" cy="3201477"/>
          </a:xfrm>
        </p:grpSpPr>
        <p:pic>
          <p:nvPicPr>
            <p:cNvPr id="44070" name="圖片 44">
              <a:extLst>
                <a:ext uri="{FF2B5EF4-FFF2-40B4-BE49-F238E27FC236}">
                  <a16:creationId xmlns:a16="http://schemas.microsoft.com/office/drawing/2014/main" xmlns="" id="{D3E97DC1-F971-DB7A-D2A5-C21439B1E2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45">
              <a:extLst>
                <a:ext uri="{FF2B5EF4-FFF2-40B4-BE49-F238E27FC236}">
                  <a16:creationId xmlns:a16="http://schemas.microsoft.com/office/drawing/2014/main" xmlns="" id="{C0585868-8F3B-46E1-2D25-DC31661E72A0}"/>
                </a:ext>
              </a:extLst>
            </p:cNvPr>
            <p:cNvSpPr txBox="1"/>
            <p:nvPr/>
          </p:nvSpPr>
          <p:spPr>
            <a:xfrm>
              <a:off x="-1595803" y="4773762"/>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sp>
        <p:nvSpPr>
          <p:cNvPr id="28" name="文字方塊 46">
            <a:extLst>
              <a:ext uri="{FF2B5EF4-FFF2-40B4-BE49-F238E27FC236}">
                <a16:creationId xmlns:a16="http://schemas.microsoft.com/office/drawing/2014/main" xmlns="" id="{E49FF4A1-559D-B6F1-EE7C-5B2DDE6E7182}"/>
              </a:ext>
            </a:extLst>
          </p:cNvPr>
          <p:cNvSpPr txBox="1">
            <a:spLocks noChangeArrowheads="1"/>
          </p:cNvSpPr>
          <p:nvPr/>
        </p:nvSpPr>
        <p:spPr bwMode="auto">
          <a:xfrm>
            <a:off x="950913" y="1827213"/>
            <a:ext cx="20462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Output</a:t>
            </a:r>
            <a:endParaRPr lang="zh-TW" altLang="en-US" sz="2400">
              <a:solidFill>
                <a:schemeClr val="tx1"/>
              </a:solidFill>
              <a:latin typeface="Arial" panose="020B0604020202020204" pitchFamily="34" charset="0"/>
              <a:cs typeface="Arial" panose="020B0604020202020204" pitchFamily="34" charset="0"/>
            </a:endParaRPr>
          </a:p>
        </p:txBody>
      </p:sp>
      <p:pic>
        <p:nvPicPr>
          <p:cNvPr id="29" name="圖片 3">
            <a:extLst>
              <a:ext uri="{FF2B5EF4-FFF2-40B4-BE49-F238E27FC236}">
                <a16:creationId xmlns:a16="http://schemas.microsoft.com/office/drawing/2014/main" xmlns="" id="{16AC5E3A-C580-F080-1113-9F79D5E991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932238"/>
            <a:ext cx="455295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標題 1">
            <a:extLst>
              <a:ext uri="{FF2B5EF4-FFF2-40B4-BE49-F238E27FC236}">
                <a16:creationId xmlns:a16="http://schemas.microsoft.com/office/drawing/2014/main" xmlns="" id="{0FFDAF60-033D-AC39-D05F-20DD95574D6A}"/>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AlphaGo’s policy network</a:t>
            </a:r>
            <a:endParaRPr lang="zh-TW" altLang="en-US">
              <a:solidFill>
                <a:schemeClr val="tx1">
                  <a:lumMod val="75000"/>
                  <a:lumOff val="25000"/>
                </a:schemeClr>
              </a:solidFill>
            </a:endParaRPr>
          </a:p>
        </p:txBody>
      </p:sp>
      <p:pic>
        <p:nvPicPr>
          <p:cNvPr id="6" name="圖片 3">
            <a:extLst>
              <a:ext uri="{FF2B5EF4-FFF2-40B4-BE49-F238E27FC236}">
                <a16:creationId xmlns:a16="http://schemas.microsoft.com/office/drawing/2014/main" xmlns="" id="{FEED9A41-48B5-1FAA-2DC4-A27360202879}"/>
              </a:ext>
            </a:extLst>
          </p:cNvPr>
          <p:cNvPicPr>
            <a:picLocks noChangeAspect="1"/>
          </p:cNvPicPr>
          <p:nvPr/>
        </p:nvPicPr>
        <p:blipFill>
          <a:blip r:embed="rId2"/>
          <a:srcRect/>
          <a:stretch>
            <a:fillRect/>
          </a:stretch>
        </p:blipFill>
        <p:spPr bwMode="auto">
          <a:xfrm>
            <a:off x="76200" y="2965450"/>
            <a:ext cx="8955088" cy="368458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sp>
        <p:nvSpPr>
          <p:cNvPr id="7" name="文字方塊 4">
            <a:extLst>
              <a:ext uri="{FF2B5EF4-FFF2-40B4-BE49-F238E27FC236}">
                <a16:creationId xmlns:a16="http://schemas.microsoft.com/office/drawing/2014/main" xmlns="" id="{83DFF2DE-C071-8B0B-74C8-7E9EA062458F}"/>
              </a:ext>
            </a:extLst>
          </p:cNvPr>
          <p:cNvSpPr txBox="1"/>
          <p:nvPr/>
        </p:nvSpPr>
        <p:spPr>
          <a:xfrm>
            <a:off x="152400" y="2362200"/>
            <a:ext cx="6657521" cy="461665"/>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eaLnBrk="1" hangingPunct="1">
              <a:defRPr/>
            </a:pPr>
            <a:r>
              <a:rPr lang="en-US" altLang="zh-TW" sz="2400" dirty="0">
                <a:solidFill>
                  <a:srgbClr val="000000"/>
                </a:solidFill>
              </a:rPr>
              <a:t>Note: </a:t>
            </a:r>
            <a:r>
              <a:rPr lang="en-US" altLang="zh-TW" sz="2400" dirty="0" err="1">
                <a:solidFill>
                  <a:srgbClr val="000000"/>
                </a:solidFill>
              </a:rPr>
              <a:t>AlphaGo</a:t>
            </a:r>
            <a:r>
              <a:rPr lang="en-US" altLang="zh-TW" sz="2400" dirty="0">
                <a:solidFill>
                  <a:srgbClr val="000000"/>
                </a:solidFill>
              </a:rPr>
              <a:t> does not use Max Pooling.</a:t>
            </a:r>
            <a:endParaRPr lang="zh-TW" altLang="en-US" sz="2400" dirty="0">
              <a:solidFill>
                <a:srgbClr val="000000"/>
              </a:solidFill>
            </a:endParaRPr>
          </a:p>
        </p:txBody>
      </p:sp>
      <p:cxnSp>
        <p:nvCxnSpPr>
          <p:cNvPr id="10" name="直線接點 9">
            <a:extLst>
              <a:ext uri="{FF2B5EF4-FFF2-40B4-BE49-F238E27FC236}">
                <a16:creationId xmlns:a16="http://schemas.microsoft.com/office/drawing/2014/main" xmlns="" id="{F9F802F7-961B-991D-DA0C-0129F51DFC59}"/>
              </a:ext>
            </a:extLst>
          </p:cNvPr>
          <p:cNvCxnSpPr/>
          <p:nvPr/>
        </p:nvCxnSpPr>
        <p:spPr>
          <a:xfrm>
            <a:off x="7566025" y="3305175"/>
            <a:ext cx="13255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1">
            <a:extLst>
              <a:ext uri="{FF2B5EF4-FFF2-40B4-BE49-F238E27FC236}">
                <a16:creationId xmlns:a16="http://schemas.microsoft.com/office/drawing/2014/main" xmlns="" id="{BBD9016A-1728-92AF-E074-B4370C5B90C7}"/>
              </a:ext>
            </a:extLst>
          </p:cNvPr>
          <p:cNvCxnSpPr/>
          <p:nvPr/>
        </p:nvCxnSpPr>
        <p:spPr>
          <a:xfrm>
            <a:off x="146050" y="3629025"/>
            <a:ext cx="6921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接點 13">
            <a:extLst>
              <a:ext uri="{FF2B5EF4-FFF2-40B4-BE49-F238E27FC236}">
                <a16:creationId xmlns:a16="http://schemas.microsoft.com/office/drawing/2014/main" xmlns="" id="{E67DC58C-1B6C-23AA-883D-E66A7F8E72B1}"/>
              </a:ext>
            </a:extLst>
          </p:cNvPr>
          <p:cNvCxnSpPr/>
          <p:nvPr/>
        </p:nvCxnSpPr>
        <p:spPr>
          <a:xfrm>
            <a:off x="7489825" y="3629025"/>
            <a:ext cx="1473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接點 15">
            <a:extLst>
              <a:ext uri="{FF2B5EF4-FFF2-40B4-BE49-F238E27FC236}">
                <a16:creationId xmlns:a16="http://schemas.microsoft.com/office/drawing/2014/main" xmlns="" id="{692DF224-A705-739A-2136-61E784DBEF28}"/>
              </a:ext>
            </a:extLst>
          </p:cNvPr>
          <p:cNvCxnSpPr/>
          <p:nvPr/>
        </p:nvCxnSpPr>
        <p:spPr>
          <a:xfrm>
            <a:off x="146050" y="3933825"/>
            <a:ext cx="28829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接點 17">
            <a:extLst>
              <a:ext uri="{FF2B5EF4-FFF2-40B4-BE49-F238E27FC236}">
                <a16:creationId xmlns:a16="http://schemas.microsoft.com/office/drawing/2014/main" xmlns="" id="{171EFCA6-301D-783A-E9AE-21D171ADB723}"/>
              </a:ext>
            </a:extLst>
          </p:cNvPr>
          <p:cNvCxnSpPr/>
          <p:nvPr/>
        </p:nvCxnSpPr>
        <p:spPr>
          <a:xfrm>
            <a:off x="4749800" y="3944938"/>
            <a:ext cx="29559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接點 19">
            <a:extLst>
              <a:ext uri="{FF2B5EF4-FFF2-40B4-BE49-F238E27FC236}">
                <a16:creationId xmlns:a16="http://schemas.microsoft.com/office/drawing/2014/main" xmlns="" id="{011CF73B-5268-0809-AF27-C080AECC1155}"/>
              </a:ext>
            </a:extLst>
          </p:cNvPr>
          <p:cNvCxnSpPr/>
          <p:nvPr/>
        </p:nvCxnSpPr>
        <p:spPr>
          <a:xfrm>
            <a:off x="8353425" y="3933825"/>
            <a:ext cx="60166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接點 21">
            <a:extLst>
              <a:ext uri="{FF2B5EF4-FFF2-40B4-BE49-F238E27FC236}">
                <a16:creationId xmlns:a16="http://schemas.microsoft.com/office/drawing/2014/main" xmlns="" id="{0DB0B4D1-A797-FB53-21A7-40DCFB4D1B07}"/>
              </a:ext>
            </a:extLst>
          </p:cNvPr>
          <p:cNvCxnSpPr/>
          <p:nvPr/>
        </p:nvCxnSpPr>
        <p:spPr>
          <a:xfrm>
            <a:off x="146050" y="4276725"/>
            <a:ext cx="1682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接點 24">
            <a:extLst>
              <a:ext uri="{FF2B5EF4-FFF2-40B4-BE49-F238E27FC236}">
                <a16:creationId xmlns:a16="http://schemas.microsoft.com/office/drawing/2014/main" xmlns="" id="{97C252CF-40FE-F9F7-A6C1-9035326D62C1}"/>
              </a:ext>
            </a:extLst>
          </p:cNvPr>
          <p:cNvCxnSpPr/>
          <p:nvPr/>
        </p:nvCxnSpPr>
        <p:spPr>
          <a:xfrm>
            <a:off x="4044950" y="4276725"/>
            <a:ext cx="2308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接點 26">
            <a:extLst>
              <a:ext uri="{FF2B5EF4-FFF2-40B4-BE49-F238E27FC236}">
                <a16:creationId xmlns:a16="http://schemas.microsoft.com/office/drawing/2014/main" xmlns="" id="{D9DACB51-5588-07B7-5663-1D3CE0B0C6D2}"/>
              </a:ext>
            </a:extLst>
          </p:cNvPr>
          <p:cNvCxnSpPr/>
          <p:nvPr/>
        </p:nvCxnSpPr>
        <p:spPr>
          <a:xfrm>
            <a:off x="88900" y="4610100"/>
            <a:ext cx="23082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接點 27">
            <a:extLst>
              <a:ext uri="{FF2B5EF4-FFF2-40B4-BE49-F238E27FC236}">
                <a16:creationId xmlns:a16="http://schemas.microsoft.com/office/drawing/2014/main" xmlns="" id="{8FE1662B-2CCB-E7D3-276B-587F2BAC05A4}"/>
              </a:ext>
            </a:extLst>
          </p:cNvPr>
          <p:cNvCxnSpPr/>
          <p:nvPr/>
        </p:nvCxnSpPr>
        <p:spPr>
          <a:xfrm>
            <a:off x="2441575" y="4610100"/>
            <a:ext cx="645001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接點 29">
            <a:extLst>
              <a:ext uri="{FF2B5EF4-FFF2-40B4-BE49-F238E27FC236}">
                <a16:creationId xmlns:a16="http://schemas.microsoft.com/office/drawing/2014/main" xmlns="" id="{A896F1D3-78DA-4A8D-A3B4-BAFF7FEEE65B}"/>
              </a:ext>
            </a:extLst>
          </p:cNvPr>
          <p:cNvCxnSpPr/>
          <p:nvPr/>
        </p:nvCxnSpPr>
        <p:spPr>
          <a:xfrm>
            <a:off x="2582863" y="4933950"/>
            <a:ext cx="308292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接點 31">
            <a:extLst>
              <a:ext uri="{FF2B5EF4-FFF2-40B4-BE49-F238E27FC236}">
                <a16:creationId xmlns:a16="http://schemas.microsoft.com/office/drawing/2014/main" xmlns="" id="{B1470BFB-DA25-E559-211F-380F28C92542}"/>
              </a:ext>
            </a:extLst>
          </p:cNvPr>
          <p:cNvCxnSpPr/>
          <p:nvPr/>
        </p:nvCxnSpPr>
        <p:spPr>
          <a:xfrm>
            <a:off x="5788025" y="4933950"/>
            <a:ext cx="13652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5075" name="TextBox 22">
            <a:extLst>
              <a:ext uri="{FF2B5EF4-FFF2-40B4-BE49-F238E27FC236}">
                <a16:creationId xmlns:a16="http://schemas.microsoft.com/office/drawing/2014/main" xmlns="" id="{A0636B87-015C-7DDB-220F-8838FBFCD338}"/>
              </a:ext>
            </a:extLst>
          </p:cNvPr>
          <p:cNvSpPr txBox="1">
            <a:spLocks noChangeArrowheads="1"/>
          </p:cNvSpPr>
          <p:nvPr/>
        </p:nvSpPr>
        <p:spPr bwMode="auto">
          <a:xfrm>
            <a:off x="25400" y="1828800"/>
            <a:ext cx="7043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en-US" sz="2400">
                <a:solidFill>
                  <a:schemeClr val="tx1"/>
                </a:solidFill>
                <a:latin typeface="Arial" panose="020B0604020202020204" pitchFamily="34" charset="0"/>
                <a:cs typeface="Arial" panose="020B0604020202020204" pitchFamily="34" charset="0"/>
              </a:rPr>
              <a:t>The following is quotation from their Nature article: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圖片 24">
            <a:extLst>
              <a:ext uri="{FF2B5EF4-FFF2-40B4-BE49-F238E27FC236}">
                <a16:creationId xmlns:a16="http://schemas.microsoft.com/office/drawing/2014/main" xmlns="" id="{6B7670B6-2457-E8A2-3B22-61F03A0D95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3113088"/>
            <a:ext cx="654526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標題 1">
            <a:extLst>
              <a:ext uri="{FF2B5EF4-FFF2-40B4-BE49-F238E27FC236}">
                <a16:creationId xmlns:a16="http://schemas.microsoft.com/office/drawing/2014/main" xmlns="" id="{6930F995-1161-BB55-7A76-74F86BF88071}"/>
              </a:ext>
            </a:extLst>
          </p:cNvPr>
          <p:cNvSpPr>
            <a:spLocks noGrp="1"/>
          </p:cNvSpPr>
          <p:nvPr>
            <p:ph type="title"/>
          </p:nvPr>
        </p:nvSpPr>
        <p:spPr>
          <a:xfrm>
            <a:off x="628650" y="295275"/>
            <a:ext cx="7886700" cy="1325563"/>
          </a:xfrm>
        </p:spPr>
        <p:txBody>
          <a:bodyPr/>
          <a:lstStyle/>
          <a:p>
            <a:pPr fontAlgn="auto">
              <a:spcAft>
                <a:spcPts val="0"/>
              </a:spcAft>
              <a:defRPr/>
            </a:pPr>
            <a:r>
              <a:rPr lang="en-US" altLang="zh-TW">
                <a:solidFill>
                  <a:schemeClr val="tx1">
                    <a:lumMod val="75000"/>
                    <a:lumOff val="25000"/>
                  </a:schemeClr>
                </a:solidFill>
              </a:rPr>
              <a:t>CNN in speech recognition</a:t>
            </a:r>
            <a:endParaRPr lang="zh-TW" altLang="en-US">
              <a:solidFill>
                <a:schemeClr val="tx1">
                  <a:lumMod val="75000"/>
                  <a:lumOff val="25000"/>
                </a:schemeClr>
              </a:solidFill>
            </a:endParaRPr>
          </a:p>
        </p:txBody>
      </p:sp>
      <p:cxnSp>
        <p:nvCxnSpPr>
          <p:cNvPr id="6" name="直線單箭頭接點 4">
            <a:extLst>
              <a:ext uri="{FF2B5EF4-FFF2-40B4-BE49-F238E27FC236}">
                <a16:creationId xmlns:a16="http://schemas.microsoft.com/office/drawing/2014/main" xmlns="" id="{280A141B-83FC-7D33-D09B-CB3B769FD3C7}"/>
              </a:ext>
            </a:extLst>
          </p:cNvPr>
          <p:cNvCxnSpPr/>
          <p:nvPr/>
        </p:nvCxnSpPr>
        <p:spPr>
          <a:xfrm>
            <a:off x="1390650" y="5778500"/>
            <a:ext cx="6662738" cy="0"/>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7" name="直線單箭頭接點 5">
            <a:extLst>
              <a:ext uri="{FF2B5EF4-FFF2-40B4-BE49-F238E27FC236}">
                <a16:creationId xmlns:a16="http://schemas.microsoft.com/office/drawing/2014/main" xmlns="" id="{2765F92F-DCFF-AD8D-20EB-A82BE605D1BD}"/>
              </a:ext>
            </a:extLst>
          </p:cNvPr>
          <p:cNvCxnSpPr/>
          <p:nvPr/>
        </p:nvCxnSpPr>
        <p:spPr>
          <a:xfrm flipV="1">
            <a:off x="1390650" y="3100388"/>
            <a:ext cx="0" cy="2674937"/>
          </a:xfrm>
          <a:prstGeom prst="straightConnector1">
            <a:avLst/>
          </a:prstGeom>
          <a:ln w="381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46086" name="文字方塊 6">
            <a:extLst>
              <a:ext uri="{FF2B5EF4-FFF2-40B4-BE49-F238E27FC236}">
                <a16:creationId xmlns:a16="http://schemas.microsoft.com/office/drawing/2014/main" xmlns="" id="{64F8345B-AC02-0013-C279-E3C4DC5AF9C0}"/>
              </a:ext>
            </a:extLst>
          </p:cNvPr>
          <p:cNvSpPr txBox="1">
            <a:spLocks noChangeArrowheads="1"/>
          </p:cNvSpPr>
          <p:nvPr/>
        </p:nvSpPr>
        <p:spPr bwMode="auto">
          <a:xfrm>
            <a:off x="3587750" y="5802313"/>
            <a:ext cx="21891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Time</a:t>
            </a:r>
            <a:endParaRPr lang="zh-TW" altLang="en-US" sz="2400">
              <a:solidFill>
                <a:schemeClr val="tx1"/>
              </a:solidFill>
              <a:latin typeface="Arial" panose="020B0604020202020204" pitchFamily="34" charset="0"/>
              <a:cs typeface="Arial" panose="020B0604020202020204" pitchFamily="34" charset="0"/>
            </a:endParaRPr>
          </a:p>
        </p:txBody>
      </p:sp>
      <p:sp>
        <p:nvSpPr>
          <p:cNvPr id="46087" name="文字方塊 7">
            <a:extLst>
              <a:ext uri="{FF2B5EF4-FFF2-40B4-BE49-F238E27FC236}">
                <a16:creationId xmlns:a16="http://schemas.microsoft.com/office/drawing/2014/main" xmlns="" id="{8706C2CC-49FB-9D2F-B298-60696DE791C4}"/>
              </a:ext>
            </a:extLst>
          </p:cNvPr>
          <p:cNvSpPr txBox="1">
            <a:spLocks noChangeArrowheads="1"/>
          </p:cNvSpPr>
          <p:nvPr/>
        </p:nvSpPr>
        <p:spPr bwMode="auto">
          <a:xfrm rot="-5400000">
            <a:off x="-30163" y="4203701"/>
            <a:ext cx="2189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Frequency</a:t>
            </a:r>
            <a:endParaRPr lang="zh-TW" altLang="en-US" sz="2400">
              <a:solidFill>
                <a:schemeClr val="tx1"/>
              </a:solidFill>
              <a:latin typeface="Arial" panose="020B0604020202020204" pitchFamily="34" charset="0"/>
              <a:cs typeface="Arial" panose="020B0604020202020204" pitchFamily="34" charset="0"/>
            </a:endParaRPr>
          </a:p>
        </p:txBody>
      </p:sp>
      <p:sp>
        <p:nvSpPr>
          <p:cNvPr id="46088" name="矩形 8">
            <a:extLst>
              <a:ext uri="{FF2B5EF4-FFF2-40B4-BE49-F238E27FC236}">
                <a16:creationId xmlns:a16="http://schemas.microsoft.com/office/drawing/2014/main" xmlns="" id="{0834F6A4-F25B-D58D-44E5-88FB090D6010}"/>
              </a:ext>
            </a:extLst>
          </p:cNvPr>
          <p:cNvSpPr>
            <a:spLocks noChangeArrowheads="1"/>
          </p:cNvSpPr>
          <p:nvPr/>
        </p:nvSpPr>
        <p:spPr bwMode="auto">
          <a:xfrm>
            <a:off x="3659188" y="6113463"/>
            <a:ext cx="207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800" b="1">
                <a:solidFill>
                  <a:srgbClr val="FF0000"/>
                </a:solidFill>
                <a:latin typeface="Arial" panose="020B0604020202020204" pitchFamily="34" charset="0"/>
                <a:cs typeface="Arial" panose="020B0604020202020204" pitchFamily="34" charset="0"/>
              </a:rPr>
              <a:t>Spectrogram</a:t>
            </a:r>
            <a:endParaRPr lang="zh-TW" altLang="en-US" sz="2800" b="1">
              <a:solidFill>
                <a:srgbClr val="FF0000"/>
              </a:solidFill>
              <a:latin typeface="Arial" panose="020B0604020202020204" pitchFamily="34" charset="0"/>
              <a:cs typeface="Arial" panose="020B0604020202020204" pitchFamily="34" charset="0"/>
            </a:endParaRPr>
          </a:p>
        </p:txBody>
      </p:sp>
      <p:sp>
        <p:nvSpPr>
          <p:cNvPr id="11" name="矩形 11">
            <a:extLst>
              <a:ext uri="{FF2B5EF4-FFF2-40B4-BE49-F238E27FC236}">
                <a16:creationId xmlns:a16="http://schemas.microsoft.com/office/drawing/2014/main" xmlns="" id="{94582F0B-DCE0-D8A5-E54E-9E214F36ECFC}"/>
              </a:ext>
            </a:extLst>
          </p:cNvPr>
          <p:cNvSpPr/>
          <p:nvPr/>
        </p:nvSpPr>
        <p:spPr>
          <a:xfrm>
            <a:off x="2300288" y="3101975"/>
            <a:ext cx="1509712" cy="26670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2" name="矩形 12">
            <a:extLst>
              <a:ext uri="{FF2B5EF4-FFF2-40B4-BE49-F238E27FC236}">
                <a16:creationId xmlns:a16="http://schemas.microsoft.com/office/drawing/2014/main" xmlns="" id="{21E9A925-D142-AD95-0D95-2C29FC20786C}"/>
              </a:ext>
            </a:extLst>
          </p:cNvPr>
          <p:cNvSpPr>
            <a:spLocks noChangeArrowheads="1"/>
          </p:cNvSpPr>
          <p:nvPr/>
        </p:nvSpPr>
        <p:spPr bwMode="auto">
          <a:xfrm>
            <a:off x="2192338" y="2127250"/>
            <a:ext cx="1681162" cy="582613"/>
          </a:xfrm>
          <a:prstGeom prst="rect">
            <a:avLst/>
          </a:prstGeom>
          <a:gradFill rotWithShape="1">
            <a:gsLst>
              <a:gs pos="0">
                <a:srgbClr val="F0F0FF"/>
              </a:gs>
              <a:gs pos="64999">
                <a:srgbClr val="DDDDFF"/>
              </a:gs>
              <a:gs pos="100000">
                <a:srgbClr val="D0D0FF"/>
              </a:gs>
            </a:gsLst>
            <a:lin ang="5400000" scaled="1"/>
          </a:gradFill>
          <a:ln w="9525">
            <a:solidFill>
              <a:srgbClr val="C6C6FB"/>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lang="en-US" altLang="zh-TW" sz="2800" dirty="0">
                <a:solidFill>
                  <a:schemeClr val="dk1"/>
                </a:solidFill>
                <a:latin typeface="+mn-lt"/>
                <a:ea typeface="+mn-ea"/>
              </a:rPr>
              <a:t>CNN</a:t>
            </a:r>
            <a:endParaRPr lang="zh-TW" altLang="en-US" sz="2800" dirty="0">
              <a:solidFill>
                <a:schemeClr val="dk1"/>
              </a:solidFill>
              <a:latin typeface="+mn-lt"/>
              <a:ea typeface="+mn-ea"/>
            </a:endParaRPr>
          </a:p>
        </p:txBody>
      </p:sp>
      <p:cxnSp>
        <p:nvCxnSpPr>
          <p:cNvPr id="13" name="直線單箭頭接點 13">
            <a:extLst>
              <a:ext uri="{FF2B5EF4-FFF2-40B4-BE49-F238E27FC236}">
                <a16:creationId xmlns:a16="http://schemas.microsoft.com/office/drawing/2014/main" xmlns="" id="{1CE1F3EB-9DD0-589D-AE10-076C36193578}"/>
              </a:ext>
            </a:extLst>
          </p:cNvPr>
          <p:cNvCxnSpPr/>
          <p:nvPr/>
        </p:nvCxnSpPr>
        <p:spPr>
          <a:xfrm flipV="1">
            <a:off x="3051175" y="1690688"/>
            <a:ext cx="0" cy="436562"/>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a:extLst>
              <a:ext uri="{FF2B5EF4-FFF2-40B4-BE49-F238E27FC236}">
                <a16:creationId xmlns:a16="http://schemas.microsoft.com/office/drawing/2014/main" xmlns="" id="{FE881541-FCB0-A3C4-610F-B9562F530775}"/>
              </a:ext>
            </a:extLst>
          </p:cNvPr>
          <p:cNvCxnSpPr>
            <a:endCxn id="12" idx="2"/>
          </p:cNvCxnSpPr>
          <p:nvPr/>
        </p:nvCxnSpPr>
        <p:spPr>
          <a:xfrm flipV="1">
            <a:off x="3033713" y="2709863"/>
            <a:ext cx="0" cy="39052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5">
            <a:extLst>
              <a:ext uri="{FF2B5EF4-FFF2-40B4-BE49-F238E27FC236}">
                <a16:creationId xmlns:a16="http://schemas.microsoft.com/office/drawing/2014/main" xmlns="" id="{537A659D-4558-4810-C751-4F0F427CE89E}"/>
              </a:ext>
            </a:extLst>
          </p:cNvPr>
          <p:cNvSpPr txBox="1">
            <a:spLocks noChangeArrowheads="1"/>
          </p:cNvSpPr>
          <p:nvPr/>
        </p:nvSpPr>
        <p:spPr bwMode="auto">
          <a:xfrm>
            <a:off x="2236788" y="5697538"/>
            <a:ext cx="1592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algn="ctr" eaLnBrk="1" hangingPunct="1">
              <a:lnSpc>
                <a:spcPct val="100000"/>
              </a:lnSpc>
              <a:spcBef>
                <a:spcPct val="0"/>
              </a:spcBef>
              <a:spcAft>
                <a:spcPct val="0"/>
              </a:spcAft>
              <a:buClrTx/>
              <a:buSzTx/>
              <a:buFontTx/>
              <a:buNone/>
            </a:pPr>
            <a:r>
              <a:rPr lang="en-US" altLang="zh-TW" sz="2400" b="1">
                <a:solidFill>
                  <a:schemeClr val="tx1"/>
                </a:solidFill>
                <a:latin typeface="Arial" panose="020B0604020202020204" pitchFamily="34" charset="0"/>
                <a:cs typeface="Arial" panose="020B0604020202020204" pitchFamily="34" charset="0"/>
              </a:rPr>
              <a:t>Image</a:t>
            </a:r>
            <a:endParaRPr lang="zh-TW" altLang="en-US" sz="2400" b="1">
              <a:solidFill>
                <a:schemeClr val="tx1"/>
              </a:solidFill>
              <a:latin typeface="Arial" panose="020B0604020202020204" pitchFamily="34" charset="0"/>
              <a:cs typeface="Arial" panose="020B0604020202020204" pitchFamily="34" charset="0"/>
            </a:endParaRPr>
          </a:p>
        </p:txBody>
      </p:sp>
      <p:sp>
        <p:nvSpPr>
          <p:cNvPr id="16" name="矩形 18">
            <a:extLst>
              <a:ext uri="{FF2B5EF4-FFF2-40B4-BE49-F238E27FC236}">
                <a16:creationId xmlns:a16="http://schemas.microsoft.com/office/drawing/2014/main" xmlns="" id="{2E3ABAE6-669F-BBCF-B574-84A05DE2EFA1}"/>
              </a:ext>
            </a:extLst>
          </p:cNvPr>
          <p:cNvSpPr/>
          <p:nvPr/>
        </p:nvSpPr>
        <p:spPr>
          <a:xfrm>
            <a:off x="2354263" y="3146425"/>
            <a:ext cx="1393825" cy="838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7" name="矩形 19">
            <a:extLst>
              <a:ext uri="{FF2B5EF4-FFF2-40B4-BE49-F238E27FC236}">
                <a16:creationId xmlns:a16="http://schemas.microsoft.com/office/drawing/2014/main" xmlns="" id="{C3579989-EDFC-8A37-907E-5E0F43ABCB72}"/>
              </a:ext>
            </a:extLst>
          </p:cNvPr>
          <p:cNvSpPr/>
          <p:nvPr/>
        </p:nvSpPr>
        <p:spPr>
          <a:xfrm>
            <a:off x="2349500" y="34258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sp>
        <p:nvSpPr>
          <p:cNvPr id="18" name="矩形 20">
            <a:extLst>
              <a:ext uri="{FF2B5EF4-FFF2-40B4-BE49-F238E27FC236}">
                <a16:creationId xmlns:a16="http://schemas.microsoft.com/office/drawing/2014/main" xmlns="" id="{9CFF2E32-F4D7-89E5-D3E7-4B488BA4F5EE}"/>
              </a:ext>
            </a:extLst>
          </p:cNvPr>
          <p:cNvSpPr/>
          <p:nvPr/>
        </p:nvSpPr>
        <p:spPr>
          <a:xfrm>
            <a:off x="2349500" y="3705225"/>
            <a:ext cx="1393825" cy="8366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19" name="直線單箭頭接點 22">
            <a:extLst>
              <a:ext uri="{FF2B5EF4-FFF2-40B4-BE49-F238E27FC236}">
                <a16:creationId xmlns:a16="http://schemas.microsoft.com/office/drawing/2014/main" xmlns="" id="{9C5F4B40-6DFE-DE6C-ECC6-5CC0E16EC3F8}"/>
              </a:ext>
            </a:extLst>
          </p:cNvPr>
          <p:cNvCxnSpPr/>
          <p:nvPr/>
        </p:nvCxnSpPr>
        <p:spPr>
          <a:xfrm>
            <a:off x="3044825" y="4686300"/>
            <a:ext cx="0" cy="55562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23">
            <a:extLst>
              <a:ext uri="{FF2B5EF4-FFF2-40B4-BE49-F238E27FC236}">
                <a16:creationId xmlns:a16="http://schemas.microsoft.com/office/drawing/2014/main" xmlns="" id="{496EF837-8F0C-5763-B37E-68E00AA7D494}"/>
              </a:ext>
            </a:extLst>
          </p:cNvPr>
          <p:cNvSpPr txBox="1">
            <a:spLocks noChangeArrowheads="1"/>
          </p:cNvSpPr>
          <p:nvPr/>
        </p:nvSpPr>
        <p:spPr bwMode="auto">
          <a:xfrm>
            <a:off x="4572000" y="1944688"/>
            <a:ext cx="31845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a:solidFill>
                  <a:schemeClr val="tx1"/>
                </a:solidFill>
                <a:latin typeface="Arial" panose="020B0604020202020204" pitchFamily="34" charset="0"/>
                <a:cs typeface="Arial" panose="020B0604020202020204" pitchFamily="34" charset="0"/>
              </a:rPr>
              <a:t>The filters move in the frequency direction.</a:t>
            </a:r>
            <a:endParaRPr lang="zh-TW" altLang="en-US" sz="240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6" grpId="0" animBg="1"/>
      <p:bldP spid="17" grpId="0" animBg="1"/>
      <p:bldP spid="18" grpId="0" animBg="1"/>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標題 1">
            <a:extLst>
              <a:ext uri="{FF2B5EF4-FFF2-40B4-BE49-F238E27FC236}">
                <a16:creationId xmlns:a16="http://schemas.microsoft.com/office/drawing/2014/main" xmlns="" id="{8806A8DF-504D-D12E-C995-5136BB6AA104}"/>
              </a:ext>
            </a:extLst>
          </p:cNvPr>
          <p:cNvSpPr>
            <a:spLocks noGrp="1"/>
          </p:cNvSpPr>
          <p:nvPr>
            <p:ph type="title"/>
          </p:nvPr>
        </p:nvSpPr>
        <p:spPr/>
        <p:txBody>
          <a:bodyPr/>
          <a:lstStyle/>
          <a:p>
            <a:pPr fontAlgn="auto">
              <a:spcAft>
                <a:spcPts val="0"/>
              </a:spcAft>
              <a:defRPr/>
            </a:pPr>
            <a:r>
              <a:rPr lang="en-US" altLang="zh-TW">
                <a:solidFill>
                  <a:schemeClr val="tx1">
                    <a:lumMod val="75000"/>
                    <a:lumOff val="25000"/>
                  </a:schemeClr>
                </a:solidFill>
              </a:rPr>
              <a:t>CNN in text classification</a:t>
            </a:r>
            <a:endParaRPr lang="zh-TW" altLang="en-US">
              <a:solidFill>
                <a:schemeClr val="tx1">
                  <a:lumMod val="75000"/>
                  <a:lumOff val="25000"/>
                </a:schemeClr>
              </a:solidFill>
            </a:endParaRPr>
          </a:p>
        </p:txBody>
      </p:sp>
      <p:sp>
        <p:nvSpPr>
          <p:cNvPr id="47107" name="內容版面配置區 2">
            <a:extLst>
              <a:ext uri="{FF2B5EF4-FFF2-40B4-BE49-F238E27FC236}">
                <a16:creationId xmlns:a16="http://schemas.microsoft.com/office/drawing/2014/main" xmlns="" id="{D2B0E9DF-480D-CB11-CDC7-357EC8DD15A2}"/>
              </a:ext>
            </a:extLst>
          </p:cNvPr>
          <p:cNvSpPr>
            <a:spLocks noGrp="1"/>
          </p:cNvSpPr>
          <p:nvPr>
            <p:ph idx="1"/>
          </p:nvPr>
        </p:nvSpPr>
        <p:spPr/>
        <p:txBody>
          <a:bodyPr/>
          <a:lstStyle/>
          <a:p>
            <a:endParaRPr lang="zh-TW" altLang="en-US">
              <a:cs typeface="新細明體" panose="02020500000000000000" pitchFamily="18" charset="-120"/>
            </a:endParaRPr>
          </a:p>
        </p:txBody>
      </p:sp>
      <p:pic>
        <p:nvPicPr>
          <p:cNvPr id="47108" name="圖片 4">
            <a:extLst>
              <a:ext uri="{FF2B5EF4-FFF2-40B4-BE49-F238E27FC236}">
                <a16:creationId xmlns:a16="http://schemas.microsoft.com/office/drawing/2014/main" xmlns="" id="{E18EB920-8AFF-7608-23CE-FCAAFDCDC61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25" y="1957388"/>
            <a:ext cx="82772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矩形 5">
            <a:extLst>
              <a:ext uri="{FF2B5EF4-FFF2-40B4-BE49-F238E27FC236}">
                <a16:creationId xmlns:a16="http://schemas.microsoft.com/office/drawing/2014/main" xmlns="" id="{41A126A7-44EE-9B33-A6D2-B2F15295DDFD}"/>
              </a:ext>
            </a:extLst>
          </p:cNvPr>
          <p:cNvSpPr>
            <a:spLocks noChangeArrowheads="1"/>
          </p:cNvSpPr>
          <p:nvPr/>
        </p:nvSpPr>
        <p:spPr bwMode="auto">
          <a:xfrm>
            <a:off x="3943350" y="5519738"/>
            <a:ext cx="457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1800">
                <a:solidFill>
                  <a:schemeClr val="tx1"/>
                </a:solidFill>
                <a:latin typeface="Arial" panose="020B0604020202020204" pitchFamily="34" charset="0"/>
                <a:cs typeface="Arial" panose="020B0604020202020204" pitchFamily="34" charset="0"/>
              </a:rPr>
              <a:t>Source of image: </a:t>
            </a:r>
            <a:r>
              <a:rPr lang="zh-TW" altLang="en-US" sz="1800">
                <a:solidFill>
                  <a:schemeClr val="tx1"/>
                </a:solidFill>
                <a:latin typeface="Arial" panose="020B0604020202020204" pitchFamily="34" charset="0"/>
                <a:cs typeface="Arial" panose="020B0604020202020204" pitchFamily="34" charset="0"/>
              </a:rPr>
              <a:t>http://citeseerx.ist.psu.edu/viewdoc/download?doi=10.1.1.703.6858&amp;rep=rep1&amp;type=pdf</a:t>
            </a:r>
          </a:p>
        </p:txBody>
      </p:sp>
      <p:grpSp>
        <p:nvGrpSpPr>
          <p:cNvPr id="8" name="群組 10">
            <a:extLst>
              <a:ext uri="{FF2B5EF4-FFF2-40B4-BE49-F238E27FC236}">
                <a16:creationId xmlns:a16="http://schemas.microsoft.com/office/drawing/2014/main" xmlns="" id="{C3516325-FC45-C8C5-CC26-378CB7D6A1E9}"/>
              </a:ext>
            </a:extLst>
          </p:cNvPr>
          <p:cNvGrpSpPr>
            <a:grpSpLocks/>
          </p:cNvGrpSpPr>
          <p:nvPr/>
        </p:nvGrpSpPr>
        <p:grpSpPr bwMode="auto">
          <a:xfrm>
            <a:off x="939800" y="3233738"/>
            <a:ext cx="1927225" cy="962025"/>
            <a:chOff x="940253" y="3233058"/>
            <a:chExt cx="1926771" cy="963385"/>
          </a:xfrm>
        </p:grpSpPr>
        <p:sp>
          <p:nvSpPr>
            <p:cNvPr id="9" name="矩形 6">
              <a:extLst>
                <a:ext uri="{FF2B5EF4-FFF2-40B4-BE49-F238E27FC236}">
                  <a16:creationId xmlns:a16="http://schemas.microsoft.com/office/drawing/2014/main" xmlns="" id="{E5911B9F-42C6-9F3B-B659-FFFD07D0A12E}"/>
                </a:ext>
              </a:extLst>
            </p:cNvPr>
            <p:cNvSpPr/>
            <p:nvPr/>
          </p:nvSpPr>
          <p:spPr>
            <a:xfrm>
              <a:off x="940253" y="3233058"/>
              <a:ext cx="1926771" cy="9633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cxnSp>
          <p:nvCxnSpPr>
            <p:cNvPr id="10" name="直線單箭頭接點 8">
              <a:extLst>
                <a:ext uri="{FF2B5EF4-FFF2-40B4-BE49-F238E27FC236}">
                  <a16:creationId xmlns:a16="http://schemas.microsoft.com/office/drawing/2014/main" xmlns="" id="{C504E1F1-C0ED-C8B6-4A0A-757124923A71}"/>
                </a:ext>
              </a:extLst>
            </p:cNvPr>
            <p:cNvCxnSpPr/>
            <p:nvPr/>
          </p:nvCxnSpPr>
          <p:spPr>
            <a:xfrm>
              <a:off x="1110076" y="3430186"/>
              <a:ext cx="0" cy="6374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113" name="文字方塊 9">
              <a:extLst>
                <a:ext uri="{FF2B5EF4-FFF2-40B4-BE49-F238E27FC236}">
                  <a16:creationId xmlns:a16="http://schemas.microsoft.com/office/drawing/2014/main" xmlns="" id="{87EC1AE5-E085-B8D1-CCA7-B8AD602297D8}"/>
                </a:ext>
              </a:extLst>
            </p:cNvPr>
            <p:cNvSpPr txBox="1">
              <a:spLocks noChangeArrowheads="1"/>
            </p:cNvSpPr>
            <p:nvPr/>
          </p:nvSpPr>
          <p:spPr bwMode="auto">
            <a:xfrm>
              <a:off x="1146403" y="3517935"/>
              <a:ext cx="342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fontAlgn="base">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0"/>
                </a:spcBef>
                <a:spcAft>
                  <a:spcPct val="0"/>
                </a:spcAft>
                <a:buClrTx/>
                <a:buSzTx/>
                <a:buFontTx/>
                <a:buNone/>
              </a:pPr>
              <a:r>
                <a:rPr lang="en-US" altLang="zh-TW" sz="2400" b="1">
                  <a:solidFill>
                    <a:srgbClr val="FF0000"/>
                  </a:solidFill>
                  <a:latin typeface="Arial" panose="020B0604020202020204" pitchFamily="34" charset="0"/>
                  <a:cs typeface="Arial" panose="020B0604020202020204" pitchFamily="34" charset="0"/>
                </a:rPr>
                <a:t>?</a:t>
              </a:r>
              <a:endParaRPr lang="zh-TW" altLang="en-US" sz="2400" b="1">
                <a:solidFill>
                  <a:srgbClr val="FF0000"/>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xmlns="" id="{6BECDACC-341E-E1BC-3A6A-A27A447A74B4}"/>
              </a:ext>
            </a:extLst>
          </p:cNvPr>
          <p:cNvSpPr>
            <a:spLocks noGrp="1"/>
          </p:cNvSpPr>
          <p:nvPr>
            <p:ph type="title"/>
          </p:nvPr>
        </p:nvSpPr>
        <p:spPr/>
        <p:txBody>
          <a:bodyPr/>
          <a:lstStyle/>
          <a:p>
            <a:pPr algn="ctr" fontAlgn="auto">
              <a:spcAft>
                <a:spcPts val="0"/>
              </a:spcAft>
              <a:defRPr/>
            </a:pPr>
            <a:r>
              <a:rPr lang="en-GB" altLang="en-US" sz="3600">
                <a:solidFill>
                  <a:schemeClr val="tx1">
                    <a:lumMod val="75000"/>
                    <a:lumOff val="25000"/>
                  </a:schemeClr>
                </a:solidFill>
              </a:rPr>
              <a:t>Convolutional Neural Network</a:t>
            </a:r>
            <a:endParaRPr lang="en-GB" altLang="en-US">
              <a:solidFill>
                <a:schemeClr val="tx1">
                  <a:lumMod val="75000"/>
                  <a:lumOff val="25000"/>
                </a:schemeClr>
              </a:solidFill>
            </a:endParaRPr>
          </a:p>
        </p:txBody>
      </p:sp>
      <p:sp>
        <p:nvSpPr>
          <p:cNvPr id="3" name="Content Placeholder 2">
            <a:extLst>
              <a:ext uri="{FF2B5EF4-FFF2-40B4-BE49-F238E27FC236}">
                <a16:creationId xmlns:a16="http://schemas.microsoft.com/office/drawing/2014/main" xmlns="" id="{622E33CF-8190-7290-E4D5-349DD168F9F9}"/>
              </a:ext>
            </a:extLst>
          </p:cNvPr>
          <p:cNvSpPr>
            <a:spLocks noGrp="1"/>
          </p:cNvSpPr>
          <p:nvPr>
            <p:ph idx="1"/>
          </p:nvPr>
        </p:nvSpPr>
        <p:spPr/>
        <p:txBody>
          <a:bodyPr rtlCol="0">
            <a:normAutofit fontScale="92500" lnSpcReduction="20000"/>
          </a:bodyPr>
          <a:lstStyle/>
          <a:p>
            <a:pPr marL="91440" indent="-91440" fontAlgn="auto">
              <a:defRPr/>
            </a:pPr>
            <a:r>
              <a:rPr lang="en-GB" sz="2800" dirty="0">
                <a:solidFill>
                  <a:schemeClr val="tx1">
                    <a:lumMod val="75000"/>
                    <a:lumOff val="25000"/>
                  </a:schemeClr>
                </a:solidFill>
              </a:rPr>
              <a:t>A CNN typically has three layers: </a:t>
            </a:r>
          </a:p>
          <a:p>
            <a:pPr marL="514350" indent="-514350" fontAlgn="auto">
              <a:buFont typeface="+mj-lt"/>
              <a:buAutoNum type="arabicPeriod"/>
              <a:defRPr/>
            </a:pPr>
            <a:r>
              <a:rPr lang="en-GB" sz="2800" dirty="0">
                <a:solidFill>
                  <a:schemeClr val="tx1">
                    <a:lumMod val="75000"/>
                    <a:lumOff val="25000"/>
                  </a:schemeClr>
                </a:solidFill>
              </a:rPr>
              <a:t>a convolutional layer, </a:t>
            </a:r>
          </a:p>
          <a:p>
            <a:pPr marL="514350" indent="-514350" fontAlgn="auto">
              <a:buFont typeface="+mj-lt"/>
              <a:buAutoNum type="arabicPeriod"/>
              <a:defRPr/>
            </a:pPr>
            <a:r>
              <a:rPr lang="en-GB" sz="2800" dirty="0">
                <a:solidFill>
                  <a:schemeClr val="tx1">
                    <a:lumMod val="75000"/>
                    <a:lumOff val="25000"/>
                  </a:schemeClr>
                </a:solidFill>
              </a:rPr>
              <a:t>a pooling layer, </a:t>
            </a:r>
          </a:p>
          <a:p>
            <a:pPr marL="514350" indent="-514350" fontAlgn="auto">
              <a:buFont typeface="+mj-lt"/>
              <a:buAutoNum type="arabicPeriod"/>
              <a:defRPr/>
            </a:pPr>
            <a:r>
              <a:rPr lang="en-GB" sz="2800" dirty="0">
                <a:solidFill>
                  <a:schemeClr val="tx1">
                    <a:lumMod val="75000"/>
                    <a:lumOff val="25000"/>
                  </a:schemeClr>
                </a:solidFill>
              </a:rPr>
              <a:t>a fully connected layer.</a:t>
            </a:r>
          </a:p>
          <a:p>
            <a:pPr marL="0" indent="0" fontAlgn="auto">
              <a:buFont typeface="Wingdings" panose="05000000000000000000" pitchFamily="2" charset="2"/>
              <a:buNone/>
              <a:defRPr/>
            </a:pPr>
            <a:endParaRPr lang="en-GB" sz="2800" dirty="0">
              <a:solidFill>
                <a:schemeClr val="tx1">
                  <a:lumMod val="75000"/>
                  <a:lumOff val="25000"/>
                </a:schemeClr>
              </a:solidFill>
            </a:endParaRPr>
          </a:p>
          <a:p>
            <a:pPr marL="91440" indent="-91440" fontAlgn="auto">
              <a:defRPr/>
            </a:pPr>
            <a:r>
              <a:rPr lang="en-GB" sz="2800" dirty="0">
                <a:solidFill>
                  <a:schemeClr val="tx1">
                    <a:lumMod val="75000"/>
                    <a:lumOff val="25000"/>
                  </a:schemeClr>
                </a:solidFill>
              </a:rPr>
              <a:t>The convolution layer is the core building block of the CNN. It carries the main portion of the network’s computational load.</a:t>
            </a:r>
          </a:p>
          <a:p>
            <a:pPr marL="0" indent="0" fontAlgn="auto">
              <a:buFont typeface="Wingdings" panose="05000000000000000000" pitchFamily="2" charset="2"/>
              <a:buNone/>
              <a:defRPr/>
            </a:pPr>
            <a:r>
              <a:rPr lang="en-GB" dirty="0">
                <a:solidFill>
                  <a:schemeClr val="tx1">
                    <a:lumMod val="75000"/>
                    <a:lumOff val="25000"/>
                  </a:schemeClr>
                </a:solidFill>
              </a:rPr>
              <a:t/>
            </a:r>
            <a:br>
              <a:rPr lang="en-GB" dirty="0">
                <a:solidFill>
                  <a:schemeClr val="tx1">
                    <a:lumMod val="75000"/>
                    <a:lumOff val="25000"/>
                  </a:schemeClr>
                </a:solidFill>
              </a:rPr>
            </a:br>
            <a:endParaRPr lang="en-GB" dirty="0">
              <a:solidFill>
                <a:schemeClr val="tx1">
                  <a:lumMod val="75000"/>
                  <a:lumOff val="2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xmlns="" id="{A16EA7FD-3432-B862-5116-8F6C67DCEFD0}"/>
              </a:ext>
            </a:extLst>
          </p:cNvPr>
          <p:cNvSpPr>
            <a:spLocks noGrp="1"/>
          </p:cNvSpPr>
          <p:nvPr>
            <p:ph type="title"/>
          </p:nvPr>
        </p:nvSpPr>
        <p:spPr/>
        <p:txBody>
          <a:bodyPr/>
          <a:lstStyle/>
          <a:p>
            <a:pPr algn="ctr" fontAlgn="auto">
              <a:spcAft>
                <a:spcPts val="0"/>
              </a:spcAft>
              <a:defRPr/>
            </a:pPr>
            <a:r>
              <a:rPr lang="en-GB" altLang="en-US">
                <a:solidFill>
                  <a:schemeClr val="tx1">
                    <a:lumMod val="75000"/>
                    <a:lumOff val="25000"/>
                  </a:schemeClr>
                </a:solidFill>
              </a:rPr>
              <a:t>Architecture of a CNN</a:t>
            </a:r>
          </a:p>
        </p:txBody>
      </p:sp>
      <p:pic>
        <p:nvPicPr>
          <p:cNvPr id="14339" name="Content Placeholder 3">
            <a:extLst>
              <a:ext uri="{FF2B5EF4-FFF2-40B4-BE49-F238E27FC236}">
                <a16:creationId xmlns:a16="http://schemas.microsoft.com/office/drawing/2014/main" xmlns="" id="{E098A6B9-C2F8-2889-7DD6-FB2B0A4BE1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5563" y="2286000"/>
            <a:ext cx="8934450" cy="31242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93468" y="1726863"/>
            <a:ext cx="7801514" cy="4005701"/>
          </a:xfrm>
          <a:prstGeom prst="rect">
            <a:avLst/>
          </a:prstGeom>
        </p:spPr>
      </p:pic>
      <p:sp>
        <p:nvSpPr>
          <p:cNvPr id="2" name="Rectangle 1"/>
          <p:cNvSpPr/>
          <p:nvPr/>
        </p:nvSpPr>
        <p:spPr>
          <a:xfrm>
            <a:off x="2720338" y="5613163"/>
            <a:ext cx="5064271" cy="369332"/>
          </a:xfrm>
          <a:prstGeom prst="rect">
            <a:avLst/>
          </a:prstGeom>
        </p:spPr>
        <p:txBody>
          <a:bodyPr wrap="none">
            <a:spAutoFit/>
          </a:bodyPr>
          <a:lstStyle/>
          <a:p>
            <a:r>
              <a:rPr lang="en-US" dirty="0"/>
              <a:t>https://www.youtube.com/watch?v=Y1qxI-Df4Lk</a:t>
            </a:r>
          </a:p>
        </p:txBody>
      </p:sp>
    </p:spTree>
    <p:extLst>
      <p:ext uri="{BB962C8B-B14F-4D97-AF65-F5344CB8AC3E}">
        <p14:creationId xmlns:p14="http://schemas.microsoft.com/office/powerpoint/2010/main" val="30914344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xmlns="" id="{9C6EE568-85BD-6446-4E2A-1B5C101E9BA4}"/>
              </a:ext>
            </a:extLst>
          </p:cNvPr>
          <p:cNvSpPr>
            <a:spLocks noGrp="1"/>
          </p:cNvSpPr>
          <p:nvPr>
            <p:ph type="title"/>
          </p:nvPr>
        </p:nvSpPr>
        <p:spPr/>
        <p:txBody>
          <a:bodyPr/>
          <a:lstStyle/>
          <a:p>
            <a:pPr algn="ctr" fontAlgn="auto">
              <a:spcAft>
                <a:spcPts val="0"/>
              </a:spcAft>
              <a:defRPr/>
            </a:pPr>
            <a:r>
              <a:rPr lang="en-GB" altLang="en-US">
                <a:solidFill>
                  <a:schemeClr val="tx1">
                    <a:lumMod val="75000"/>
                    <a:lumOff val="25000"/>
                  </a:schemeClr>
                </a:solidFill>
              </a:rPr>
              <a:t>Convlayer</a:t>
            </a:r>
          </a:p>
        </p:txBody>
      </p:sp>
      <p:sp>
        <p:nvSpPr>
          <p:cNvPr id="3" name="Content Placeholder 2">
            <a:extLst>
              <a:ext uri="{FF2B5EF4-FFF2-40B4-BE49-F238E27FC236}">
                <a16:creationId xmlns:a16="http://schemas.microsoft.com/office/drawing/2014/main" xmlns="" id="{FB55D144-70EC-D769-DFC9-9AE073D9F3F2}"/>
              </a:ext>
            </a:extLst>
          </p:cNvPr>
          <p:cNvSpPr>
            <a:spLocks noGrp="1"/>
          </p:cNvSpPr>
          <p:nvPr>
            <p:ph idx="1"/>
          </p:nvPr>
        </p:nvSpPr>
        <p:spPr/>
        <p:txBody>
          <a:bodyPr rtlCol="0">
            <a:normAutofit fontScale="92500" lnSpcReduction="20000"/>
          </a:bodyPr>
          <a:lstStyle/>
          <a:p>
            <a:pPr marL="91440" indent="-91440" algn="just" fontAlgn="auto">
              <a:defRPr/>
            </a:pPr>
            <a:r>
              <a:rPr lang="en-GB" sz="2800" dirty="0">
                <a:solidFill>
                  <a:schemeClr val="tx1">
                    <a:lumMod val="75000"/>
                    <a:lumOff val="25000"/>
                  </a:schemeClr>
                </a:solidFill>
              </a:rPr>
              <a:t>This layer performs a dot product between two matrices, where one matrix is the set of learnable parameters known as a kernel, and the other matrix is the restricted portion of the receptive </a:t>
            </a:r>
            <a:r>
              <a:rPr lang="en-GB" sz="2800" dirty="0" smtClean="0">
                <a:solidFill>
                  <a:schemeClr val="tx1">
                    <a:lumMod val="75000"/>
                    <a:lumOff val="25000"/>
                  </a:schemeClr>
                </a:solidFill>
              </a:rPr>
              <a:t>field </a:t>
            </a:r>
            <a:r>
              <a:rPr lang="en-GB" sz="2800" dirty="0" smtClean="0">
                <a:solidFill>
                  <a:schemeClr val="tx1">
                    <a:lumMod val="75000"/>
                    <a:lumOff val="25000"/>
                  </a:schemeClr>
                </a:solidFill>
              </a:rPr>
              <a:t>(image or part of image).</a:t>
            </a:r>
            <a:endParaRPr lang="en-GB" sz="2800" dirty="0">
              <a:solidFill>
                <a:schemeClr val="tx1">
                  <a:lumMod val="75000"/>
                  <a:lumOff val="25000"/>
                </a:schemeClr>
              </a:solidFill>
            </a:endParaRPr>
          </a:p>
          <a:p>
            <a:pPr marL="91440" indent="-91440" algn="just" fontAlgn="auto">
              <a:defRPr/>
            </a:pPr>
            <a:r>
              <a:rPr lang="en-GB" sz="2800" dirty="0">
                <a:solidFill>
                  <a:schemeClr val="tx1">
                    <a:lumMod val="75000"/>
                    <a:lumOff val="25000"/>
                  </a:schemeClr>
                </a:solidFill>
              </a:rPr>
              <a:t>The kernel is spatially smaller than an image but is more in-depth. This means that, if the image is composed of three (RGB) channels, the kernel height and width will be spatially small, but the depth extends up to all three channels.</a:t>
            </a:r>
          </a:p>
          <a:p>
            <a:pPr marL="0" indent="0" fontAlgn="auto">
              <a:buFont typeface="Wingdings" panose="05000000000000000000" pitchFamily="2" charset="2"/>
              <a:buNone/>
              <a:defRPr/>
            </a:pPr>
            <a:r>
              <a:rPr lang="en-GB" dirty="0">
                <a:solidFill>
                  <a:schemeClr val="tx1">
                    <a:lumMod val="75000"/>
                    <a:lumOff val="25000"/>
                  </a:schemeClr>
                </a:solidFill>
              </a:rPr>
              <a:t/>
            </a:r>
            <a:br>
              <a:rPr lang="en-GB" dirty="0">
                <a:solidFill>
                  <a:schemeClr val="tx1">
                    <a:lumMod val="75000"/>
                    <a:lumOff val="25000"/>
                  </a:schemeClr>
                </a:solidFill>
              </a:rPr>
            </a:br>
            <a:endParaRPr lang="en-GB" dirty="0">
              <a:solidFill>
                <a:schemeClr val="tx1">
                  <a:lumMod val="75000"/>
                  <a:lumOff val="2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a:t>
            </a:r>
            <a:endParaRPr lang="en-US" dirty="0"/>
          </a:p>
        </p:txBody>
      </p:sp>
      <p:pic>
        <p:nvPicPr>
          <p:cNvPr id="4" name="Content Placeholder 3"/>
          <p:cNvPicPr>
            <a:picLocks noGrp="1" noChangeAspect="1"/>
          </p:cNvPicPr>
          <p:nvPr>
            <p:ph idx="1"/>
          </p:nvPr>
        </p:nvPicPr>
        <p:blipFill>
          <a:blip r:embed="rId2"/>
          <a:stretch>
            <a:fillRect/>
          </a:stretch>
        </p:blipFill>
        <p:spPr>
          <a:xfrm>
            <a:off x="1060022" y="1846263"/>
            <a:ext cx="7068406" cy="4022725"/>
          </a:xfrm>
          <a:prstGeom prst="rect">
            <a:avLst/>
          </a:prstGeom>
        </p:spPr>
      </p:pic>
    </p:spTree>
    <p:extLst>
      <p:ext uri="{BB962C8B-B14F-4D97-AF65-F5344CB8AC3E}">
        <p14:creationId xmlns:p14="http://schemas.microsoft.com/office/powerpoint/2010/main" val="316014574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22634</TotalTime>
  <Words>1733</Words>
  <Application>Microsoft Office PowerPoint</Application>
  <PresentationFormat>On-screen Show (4:3)</PresentationFormat>
  <Paragraphs>820</Paragraphs>
  <Slides>46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7" baseType="lpstr">
      <vt:lpstr>MS PGothic</vt:lpstr>
      <vt:lpstr>MS PGothic</vt:lpstr>
      <vt:lpstr>Arial</vt:lpstr>
      <vt:lpstr>Arial Narrow</vt:lpstr>
      <vt:lpstr>Calibri</vt:lpstr>
      <vt:lpstr>Calibri Light</vt:lpstr>
      <vt:lpstr>Google Sans</vt:lpstr>
      <vt:lpstr>新細明體</vt:lpstr>
      <vt:lpstr>Wingdings</vt:lpstr>
      <vt:lpstr>Retrospect</vt:lpstr>
      <vt:lpstr>方程式</vt:lpstr>
      <vt:lpstr>PowerPoint Presentation</vt:lpstr>
      <vt:lpstr> Smaller Network: CNN</vt:lpstr>
      <vt:lpstr>Need for CNN</vt:lpstr>
      <vt:lpstr>Convolutional Neural Network</vt:lpstr>
      <vt:lpstr>Convolutional Neural Network</vt:lpstr>
      <vt:lpstr>Architecture of a CNN</vt:lpstr>
      <vt:lpstr>PowerPoint Presentation</vt:lpstr>
      <vt:lpstr>Convlayer</vt:lpstr>
      <vt:lpstr>Kernel</vt:lpstr>
      <vt:lpstr>Illustration of Convolution Operation</vt:lpstr>
      <vt:lpstr>Activation Map</vt:lpstr>
      <vt:lpstr>PowerPoint Presentation</vt:lpstr>
      <vt:lpstr>PowerPoint Presentation</vt:lpstr>
      <vt:lpstr>PowerPoint Presentation</vt:lpstr>
      <vt:lpstr>Stride</vt:lpstr>
      <vt:lpstr>PowerPoint Presentation</vt:lpstr>
      <vt:lpstr>PowerPoint Presentation</vt:lpstr>
      <vt:lpstr>PowerPoint Presentation</vt:lpstr>
      <vt:lpstr>PowerPoint Presentation</vt:lpstr>
      <vt:lpstr> Pooling Layer </vt:lpstr>
      <vt:lpstr>Types Of Pooling</vt:lpstr>
      <vt:lpstr>Max Pooling Operation</vt:lpstr>
      <vt:lpstr>Types of Pooling</vt:lpstr>
      <vt:lpstr>Flattening</vt:lpstr>
      <vt:lpstr> Fully Connected Layer </vt:lpstr>
      <vt:lpstr>Consider learning an image:</vt:lpstr>
      <vt:lpstr>Same pattern appears in different places: They can be compressed! What about training a lot of such “small” detectors and each detector must “move around”.</vt:lpstr>
      <vt:lpstr>A convolutional layer</vt:lpstr>
      <vt:lpstr>Convolution</vt:lpstr>
      <vt:lpstr>Convolution</vt:lpstr>
      <vt:lpstr>Convolution</vt:lpstr>
      <vt:lpstr>Convolution</vt:lpstr>
      <vt:lpstr>Convolution</vt:lpstr>
      <vt:lpstr>Color image: RGB 3 channels</vt:lpstr>
      <vt:lpstr>PowerPoint Presentation</vt:lpstr>
      <vt:lpstr>The whole CNN</vt:lpstr>
      <vt:lpstr>Max Pooling</vt:lpstr>
      <vt:lpstr>Why Pooling</vt:lpstr>
      <vt:lpstr>A CNN compresses a fully connected network in two ways:</vt:lpstr>
      <vt:lpstr>Flattening</vt:lpstr>
      <vt:lpstr>PowerPoint Presentation</vt:lpstr>
      <vt:lpstr>PowerPoint Presentation</vt:lpstr>
      <vt:lpstr>PowerPoint Presentation</vt:lpstr>
      <vt:lpstr>AlphaGo’s policy network</vt:lpstr>
      <vt:lpstr>CNN in speech recognition</vt:lpstr>
      <vt:lpstr>CNN in text classification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 Rabia</dc:creator>
  <cp:lastModifiedBy>gulraiz</cp:lastModifiedBy>
  <cp:revision>267</cp:revision>
  <dcterms:created xsi:type="dcterms:W3CDTF">2017-04-15T17:01:01Z</dcterms:created>
  <dcterms:modified xsi:type="dcterms:W3CDTF">2023-12-12T14:10:26Z</dcterms:modified>
</cp:coreProperties>
</file>